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8" r:id="rId3"/>
    <p:sldId id="257" r:id="rId4"/>
    <p:sldId id="259" r:id="rId5"/>
    <p:sldId id="260" r:id="rId6"/>
    <p:sldId id="261" r:id="rId7"/>
    <p:sldId id="269" r:id="rId8"/>
    <p:sldId id="270" r:id="rId9"/>
    <p:sldId id="264" r:id="rId10"/>
    <p:sldId id="271" r:id="rId11"/>
    <p:sldId id="272" r:id="rId12"/>
    <p:sldId id="263" r:id="rId13"/>
    <p:sldId id="290" r:id="rId14"/>
    <p:sldId id="273" r:id="rId15"/>
    <p:sldId id="276" r:id="rId16"/>
    <p:sldId id="265" r:id="rId17"/>
    <p:sldId id="288" r:id="rId18"/>
    <p:sldId id="274" r:id="rId19"/>
    <p:sldId id="275" r:id="rId20"/>
    <p:sldId id="266" r:id="rId21"/>
    <p:sldId id="277" r:id="rId22"/>
    <p:sldId id="278" r:id="rId23"/>
    <p:sldId id="287" r:id="rId24"/>
    <p:sldId id="267" r:id="rId25"/>
    <p:sldId id="285" r:id="rId26"/>
    <p:sldId id="291" r:id="rId27"/>
    <p:sldId id="279" r:id="rId28"/>
    <p:sldId id="281" r:id="rId29"/>
    <p:sldId id="282" r:id="rId30"/>
    <p:sldId id="284" r:id="rId31"/>
    <p:sldId id="283" r:id="rId32"/>
    <p:sldId id="26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87015" autoAdjust="0"/>
  </p:normalViewPr>
  <p:slideViewPr>
    <p:cSldViewPr snapToGrid="0">
      <p:cViewPr>
        <p:scale>
          <a:sx n="79" d="100"/>
          <a:sy n="79" d="100"/>
        </p:scale>
        <p:origin x="330"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1D6A3-FDC1-4611-BA55-49054FDF434D}" type="datetimeFigureOut">
              <a:rPr lang="en-US" smtClean="0"/>
              <a:t>11/14/2018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3726E-5550-4A3E-99B4-25DC4804F242}" type="slidenum">
              <a:rPr lang="en-US" smtClean="0"/>
              <a:t>‹#›</a:t>
            </a:fld>
            <a:endParaRPr lang="en-US"/>
          </a:p>
        </p:txBody>
      </p:sp>
    </p:spTree>
    <p:extLst>
      <p:ext uri="{BB962C8B-B14F-4D97-AF65-F5344CB8AC3E}">
        <p14:creationId xmlns:p14="http://schemas.microsoft.com/office/powerpoint/2010/main" val="3310859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aleju/imgau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amazon.com/Make-JavaScript-Robotics-Raspberry-BeagleBone/dp/1457186950"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www.bocoup.com/"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etguru.co/services/nodej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1:15</a:t>
            </a:r>
          </a:p>
        </p:txBody>
      </p:sp>
      <p:sp>
        <p:nvSpPr>
          <p:cNvPr id="4" name="Slide Number Placeholder 3"/>
          <p:cNvSpPr>
            <a:spLocks noGrp="1"/>
          </p:cNvSpPr>
          <p:nvPr>
            <p:ph type="sldNum" sz="quarter" idx="10"/>
          </p:nvPr>
        </p:nvSpPr>
        <p:spPr/>
        <p:txBody>
          <a:bodyPr/>
          <a:lstStyle/>
          <a:p>
            <a:fld id="{F9D3726E-5550-4A3E-99B4-25DC4804F242}" type="slidenum">
              <a:rPr lang="en-US" smtClean="0"/>
              <a:t>2</a:t>
            </a:fld>
            <a:endParaRPr lang="en-US"/>
          </a:p>
        </p:txBody>
      </p:sp>
    </p:spTree>
    <p:extLst>
      <p:ext uri="{BB962C8B-B14F-4D97-AF65-F5344CB8AC3E}">
        <p14:creationId xmlns:p14="http://schemas.microsoft.com/office/powerpoint/2010/main" val="12594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3:00</a:t>
            </a:r>
          </a:p>
          <a:p>
            <a:r>
              <a:rPr lang="en-US" dirty="0"/>
              <a:t>*14:00</a:t>
            </a:r>
          </a:p>
        </p:txBody>
      </p:sp>
      <p:sp>
        <p:nvSpPr>
          <p:cNvPr id="4" name="Slide Number Placeholder 3"/>
          <p:cNvSpPr>
            <a:spLocks noGrp="1"/>
          </p:cNvSpPr>
          <p:nvPr>
            <p:ph type="sldNum" sz="quarter" idx="10"/>
          </p:nvPr>
        </p:nvSpPr>
        <p:spPr/>
        <p:txBody>
          <a:bodyPr/>
          <a:lstStyle/>
          <a:p>
            <a:fld id="{F9D3726E-5550-4A3E-99B4-25DC4804F242}" type="slidenum">
              <a:rPr lang="en-US" smtClean="0"/>
              <a:t>11</a:t>
            </a:fld>
            <a:endParaRPr lang="en-US"/>
          </a:p>
        </p:txBody>
      </p:sp>
    </p:spTree>
    <p:extLst>
      <p:ext uri="{BB962C8B-B14F-4D97-AF65-F5344CB8AC3E}">
        <p14:creationId xmlns:p14="http://schemas.microsoft.com/office/powerpoint/2010/main" val="170504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TensorFlow</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library for training and deploying ML models in the browser and on</a:t>
            </a:r>
            <a:r>
              <a:rPr lang="en-US" sz="1200" b="1" i="0" kern="1200" dirty="0">
                <a:solidFill>
                  <a:schemeClr val="tx1"/>
                </a:solidFill>
                <a:effectLst/>
                <a:latin typeface="+mn-lt"/>
                <a:ea typeface="+mn-ea"/>
                <a:cs typeface="+mn-cs"/>
              </a:rPr>
              <a:t>Node</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13</a:t>
            </a:fld>
            <a:endParaRPr lang="en-US"/>
          </a:p>
        </p:txBody>
      </p:sp>
    </p:spTree>
    <p:extLst>
      <p:ext uri="{BB962C8B-B14F-4D97-AF65-F5344CB8AC3E}">
        <p14:creationId xmlns:p14="http://schemas.microsoft.com/office/powerpoint/2010/main" val="632738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Collecting training data for image classification</a:t>
            </a:r>
          </a:p>
          <a:p>
            <a:pPr fontAlgn="base"/>
            <a:r>
              <a:rPr lang="en-US" sz="1200" b="0" i="0" kern="1200" dirty="0">
                <a:solidFill>
                  <a:schemeClr val="tx1"/>
                </a:solidFill>
                <a:effectLst/>
                <a:latin typeface="+mn-lt"/>
                <a:ea typeface="+mn-ea"/>
                <a:cs typeface="+mn-cs"/>
              </a:rPr>
              <a:t>Performing data augmentation using </a:t>
            </a:r>
            <a:r>
              <a:rPr lang="en-US" sz="1200" b="0" i="0" u="none" strike="noStrike" kern="1200" dirty="0" err="1">
                <a:solidFill>
                  <a:schemeClr val="tx1"/>
                </a:solidFill>
                <a:effectLst/>
                <a:latin typeface="+mn-lt"/>
                <a:ea typeface="+mn-ea"/>
                <a:cs typeface="+mn-cs"/>
                <a:hlinkClick r:id="rId3"/>
              </a:rPr>
              <a:t>imgaug</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Transfer learning with </a:t>
            </a:r>
            <a:r>
              <a:rPr lang="en-US" sz="1200" b="0" i="0" kern="1200" dirty="0" err="1">
                <a:solidFill>
                  <a:schemeClr val="tx1"/>
                </a:solidFill>
                <a:effectLst/>
                <a:latin typeface="+mn-lt"/>
                <a:ea typeface="+mn-ea"/>
                <a:cs typeface="+mn-cs"/>
              </a:rPr>
              <a:t>MobileNet</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Binary classification and n-</a:t>
            </a:r>
            <a:r>
              <a:rPr lang="en-US" sz="1200" b="0" i="0" kern="1200" dirty="0" err="1">
                <a:solidFill>
                  <a:schemeClr val="tx1"/>
                </a:solidFill>
                <a:effectLst/>
                <a:latin typeface="+mn-lt"/>
                <a:ea typeface="+mn-ea"/>
                <a:cs typeface="+mn-cs"/>
              </a:rPr>
              <a:t>ary</a:t>
            </a:r>
            <a:r>
              <a:rPr lang="en-US" sz="1200" b="0" i="0" kern="1200" dirty="0">
                <a:solidFill>
                  <a:schemeClr val="tx1"/>
                </a:solidFill>
                <a:effectLst/>
                <a:latin typeface="+mn-lt"/>
                <a:ea typeface="+mn-ea"/>
                <a:cs typeface="+mn-cs"/>
              </a:rPr>
              <a:t> classification</a:t>
            </a:r>
          </a:p>
          <a:p>
            <a:pPr fontAlgn="base"/>
            <a:r>
              <a:rPr lang="en-US" sz="1200" b="0" i="0" kern="1200" dirty="0">
                <a:solidFill>
                  <a:schemeClr val="tx1"/>
                </a:solidFill>
                <a:effectLst/>
                <a:latin typeface="+mn-lt"/>
                <a:ea typeface="+mn-ea"/>
                <a:cs typeface="+mn-cs"/>
              </a:rPr>
              <a:t>Training an image classification TensorFlow.js model in Node.js and using it in the browser</a:t>
            </a:r>
          </a:p>
          <a:p>
            <a:pPr fontAlgn="base"/>
            <a:r>
              <a:rPr lang="en-US" sz="1200" b="0" i="0" kern="1200" dirty="0">
                <a:solidFill>
                  <a:schemeClr val="tx1"/>
                </a:solidFill>
                <a:effectLst/>
                <a:latin typeface="+mn-lt"/>
                <a:ea typeface="+mn-ea"/>
                <a:cs typeface="+mn-cs"/>
              </a:rPr>
              <a:t>Few words on using action classification with LSTM</a:t>
            </a:r>
          </a:p>
        </p:txBody>
      </p:sp>
      <p:sp>
        <p:nvSpPr>
          <p:cNvPr id="4" name="Slide Number Placeholder 3"/>
          <p:cNvSpPr>
            <a:spLocks noGrp="1"/>
          </p:cNvSpPr>
          <p:nvPr>
            <p:ph type="sldNum" sz="quarter" idx="10"/>
          </p:nvPr>
        </p:nvSpPr>
        <p:spPr/>
        <p:txBody>
          <a:bodyPr/>
          <a:lstStyle/>
          <a:p>
            <a:fld id="{F9D3726E-5550-4A3E-99B4-25DC4804F242}" type="slidenum">
              <a:rPr lang="en-US" smtClean="0"/>
              <a:t>14</a:t>
            </a:fld>
            <a:endParaRPr lang="en-US"/>
          </a:p>
        </p:txBody>
      </p:sp>
    </p:spTree>
    <p:extLst>
      <p:ext uri="{BB962C8B-B14F-4D97-AF65-F5344CB8AC3E}">
        <p14:creationId xmlns:p14="http://schemas.microsoft.com/office/powerpoint/2010/main" val="3953555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Training an image classification TensorFlow.js model in Node.js and using it in the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*17:00</a:t>
            </a:r>
          </a:p>
        </p:txBody>
      </p:sp>
      <p:sp>
        <p:nvSpPr>
          <p:cNvPr id="4" name="Slide Number Placeholder 3"/>
          <p:cNvSpPr>
            <a:spLocks noGrp="1"/>
          </p:cNvSpPr>
          <p:nvPr>
            <p:ph type="sldNum" sz="quarter" idx="10"/>
          </p:nvPr>
        </p:nvSpPr>
        <p:spPr/>
        <p:txBody>
          <a:bodyPr/>
          <a:lstStyle/>
          <a:p>
            <a:fld id="{F9D3726E-5550-4A3E-99B4-25DC4804F242}" type="slidenum">
              <a:rPr lang="en-US" smtClean="0"/>
              <a:t>15</a:t>
            </a:fld>
            <a:endParaRPr lang="en-US"/>
          </a:p>
        </p:txBody>
      </p:sp>
    </p:spTree>
    <p:extLst>
      <p:ext uri="{BB962C8B-B14F-4D97-AF65-F5344CB8AC3E}">
        <p14:creationId xmlns:p14="http://schemas.microsoft.com/office/powerpoint/2010/main" val="218421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17</a:t>
            </a:fld>
            <a:endParaRPr lang="en-US"/>
          </a:p>
        </p:txBody>
      </p:sp>
    </p:spTree>
    <p:extLst>
      <p:ext uri="{BB962C8B-B14F-4D97-AF65-F5344CB8AC3E}">
        <p14:creationId xmlns:p14="http://schemas.microsoft.com/office/powerpoint/2010/main" val="1792054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is a very in-depth guide for those who are already familiar with client-side Vue development, server-side Node.js development and webpack.</a:t>
            </a:r>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18</a:t>
            </a:fld>
            <a:endParaRPr lang="en-US"/>
          </a:p>
        </p:txBody>
      </p:sp>
    </p:spTree>
    <p:extLst>
      <p:ext uri="{BB962C8B-B14F-4D97-AF65-F5344CB8AC3E}">
        <p14:creationId xmlns:p14="http://schemas.microsoft.com/office/powerpoint/2010/main" val="1400266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this article, I will explain step by step implementation of server side rendering with some examples.</a:t>
            </a:r>
          </a:p>
          <a:p>
            <a:r>
              <a:rPr lang="en-US" sz="1200" b="0" i="0" kern="1200" dirty="0">
                <a:solidFill>
                  <a:schemeClr val="tx1"/>
                </a:solidFill>
                <a:effectLst/>
                <a:latin typeface="+mn-lt"/>
                <a:ea typeface="+mn-ea"/>
                <a:cs typeface="+mn-cs"/>
              </a:rPr>
              <a:t>4:15</a:t>
            </a:r>
          </a:p>
          <a:p>
            <a:r>
              <a:rPr lang="en-US" sz="1200" b="0" i="0" kern="1200" dirty="0">
                <a:solidFill>
                  <a:schemeClr val="tx1"/>
                </a:solidFill>
                <a:effectLst/>
                <a:latin typeface="+mn-lt"/>
                <a:ea typeface="+mn-ea"/>
                <a:cs typeface="+mn-cs"/>
              </a:rPr>
              <a:t>*21:15</a:t>
            </a:r>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19</a:t>
            </a:fld>
            <a:endParaRPr lang="en-US"/>
          </a:p>
        </p:txBody>
      </p:sp>
    </p:spTree>
    <p:extLst>
      <p:ext uri="{BB962C8B-B14F-4D97-AF65-F5344CB8AC3E}">
        <p14:creationId xmlns:p14="http://schemas.microsoft.com/office/powerpoint/2010/main" val="2782253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20</a:t>
            </a:fld>
            <a:endParaRPr lang="en-US"/>
          </a:p>
        </p:txBody>
      </p:sp>
    </p:spTree>
    <p:extLst>
      <p:ext uri="{BB962C8B-B14F-4D97-AF65-F5344CB8AC3E}">
        <p14:creationId xmlns:p14="http://schemas.microsoft.com/office/powerpoint/2010/main" val="750350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21</a:t>
            </a:fld>
            <a:endParaRPr lang="en-US"/>
          </a:p>
        </p:txBody>
      </p:sp>
    </p:spTree>
    <p:extLst>
      <p:ext uri="{BB962C8B-B14F-4D97-AF65-F5344CB8AC3E}">
        <p14:creationId xmlns:p14="http://schemas.microsoft.com/office/powerpoint/2010/main" val="188373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22</a:t>
            </a:fld>
            <a:endParaRPr lang="en-US"/>
          </a:p>
        </p:txBody>
      </p:sp>
    </p:spTree>
    <p:extLst>
      <p:ext uri="{BB962C8B-B14F-4D97-AF65-F5344CB8AC3E}">
        <p14:creationId xmlns:p14="http://schemas.microsoft.com/office/powerpoint/2010/main" val="182172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Cincy deduction</a:t>
            </a:r>
          </a:p>
          <a:p>
            <a:r>
              <a:rPr lang="en-US" dirty="0"/>
              <a:t>Check out nodeschool.io</a:t>
            </a:r>
          </a:p>
          <a:p>
            <a:r>
              <a:rPr lang="en-US" dirty="0" err="1"/>
              <a:t>Podacst</a:t>
            </a:r>
            <a:r>
              <a:rPr lang="en-US" dirty="0"/>
              <a:t> on Tuesday merger</a:t>
            </a:r>
          </a:p>
          <a:p>
            <a:r>
              <a:rPr lang="en-US" dirty="0"/>
              <a:t>Slides &amp; tosh @tzmanics</a:t>
            </a:r>
          </a:p>
          <a:p>
            <a:r>
              <a:rPr lang="en-US" dirty="0"/>
              <a:t>Rakia for 2</a:t>
            </a:r>
          </a:p>
          <a:p>
            <a:r>
              <a:rPr lang="en-US" dirty="0"/>
              <a:t>2:!5</a:t>
            </a:r>
          </a:p>
          <a:p>
            <a:r>
              <a:rPr lang="en-US" dirty="0"/>
              <a:t>*3:30</a:t>
            </a:r>
          </a:p>
        </p:txBody>
      </p:sp>
      <p:sp>
        <p:nvSpPr>
          <p:cNvPr id="4" name="Slide Number Placeholder 3"/>
          <p:cNvSpPr>
            <a:spLocks noGrp="1"/>
          </p:cNvSpPr>
          <p:nvPr>
            <p:ph type="sldNum" sz="quarter" idx="10"/>
          </p:nvPr>
        </p:nvSpPr>
        <p:spPr/>
        <p:txBody>
          <a:bodyPr/>
          <a:lstStyle/>
          <a:p>
            <a:fld id="{F9D3726E-5550-4A3E-99B4-25DC4804F242}" type="slidenum">
              <a:rPr lang="en-US" smtClean="0"/>
              <a:t>3</a:t>
            </a:fld>
            <a:endParaRPr lang="en-US"/>
          </a:p>
        </p:txBody>
      </p:sp>
    </p:spTree>
    <p:extLst>
      <p:ext uri="{BB962C8B-B14F-4D97-AF65-F5344CB8AC3E}">
        <p14:creationId xmlns:p14="http://schemas.microsoft.com/office/powerpoint/2010/main" val="1348076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ana</a:t>
            </a:r>
            <a:r>
              <a:rPr lang="en-US" dirty="0"/>
              <a:t> Henningsen</a:t>
            </a:r>
          </a:p>
          <a:p>
            <a:r>
              <a:rPr lang="en-US" dirty="0"/>
              <a:t>2:30</a:t>
            </a:r>
          </a:p>
          <a:p>
            <a:r>
              <a:rPr lang="en-US" dirty="0"/>
              <a:t>*23:45</a:t>
            </a:r>
          </a:p>
        </p:txBody>
      </p:sp>
      <p:sp>
        <p:nvSpPr>
          <p:cNvPr id="4" name="Slide Number Placeholder 3"/>
          <p:cNvSpPr>
            <a:spLocks noGrp="1"/>
          </p:cNvSpPr>
          <p:nvPr>
            <p:ph type="sldNum" sz="quarter" idx="10"/>
          </p:nvPr>
        </p:nvSpPr>
        <p:spPr/>
        <p:txBody>
          <a:bodyPr/>
          <a:lstStyle/>
          <a:p>
            <a:fld id="{F9D3726E-5550-4A3E-99B4-25DC4804F242}" type="slidenum">
              <a:rPr lang="en-US" smtClean="0"/>
              <a:t>23</a:t>
            </a:fld>
            <a:endParaRPr lang="en-US"/>
          </a:p>
        </p:txBody>
      </p:sp>
    </p:spTree>
    <p:extLst>
      <p:ext uri="{BB962C8B-B14F-4D97-AF65-F5344CB8AC3E}">
        <p14:creationId xmlns:p14="http://schemas.microsoft.com/office/powerpoint/2010/main" val="1508310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obvious advantage of Node.js as a back-end for such networks is its ability to process multiple concurrent requests and events emitted by thousands or even millions of devices on the network.</a:t>
            </a:r>
          </a:p>
          <a:p>
            <a:r>
              <a:rPr lang="en-US" sz="1200" b="0" i="0" kern="1200" dirty="0">
                <a:solidFill>
                  <a:schemeClr val="tx1"/>
                </a:solidFill>
                <a:effectLst/>
                <a:latin typeface="+mn-lt"/>
                <a:ea typeface="+mn-ea"/>
                <a:cs typeface="+mn-cs"/>
              </a:rPr>
              <a:t>The avalanche of requests and data coming from IoT devices does not block Node.js servers thanks to their event-driven architecture and asynchronous processing suitable for I/O-heavy operations on the IoT network. This makes Node.js fast as an application layer between these devices and databases used to store data originating from them.</a:t>
            </a:r>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24</a:t>
            </a:fld>
            <a:endParaRPr lang="en-US"/>
          </a:p>
        </p:txBody>
      </p:sp>
    </p:spTree>
    <p:extLst>
      <p:ext uri="{BB962C8B-B14F-4D97-AF65-F5344CB8AC3E}">
        <p14:creationId xmlns:p14="http://schemas.microsoft.com/office/powerpoint/2010/main" val="129771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25</a:t>
            </a:fld>
            <a:endParaRPr lang="en-US"/>
          </a:p>
        </p:txBody>
      </p:sp>
    </p:spTree>
    <p:extLst>
      <p:ext uri="{BB962C8B-B14F-4D97-AF65-F5344CB8AC3E}">
        <p14:creationId xmlns:p14="http://schemas.microsoft.com/office/powerpoint/2010/main" val="662350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26</a:t>
            </a:fld>
            <a:endParaRPr lang="en-US"/>
          </a:p>
        </p:txBody>
      </p:sp>
    </p:spTree>
    <p:extLst>
      <p:ext uri="{BB962C8B-B14F-4D97-AF65-F5344CB8AC3E}">
        <p14:creationId xmlns:p14="http://schemas.microsoft.com/office/powerpoint/2010/main" val="907501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Johnny-Five</a:t>
            </a:r>
            <a:r>
              <a:rPr lang="en-US" sz="1200" b="0" i="0"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3"/>
              </a:rPr>
              <a:t>JavaScript Robotics &amp; IoT</a:t>
            </a:r>
            <a:r>
              <a:rPr lang="en-US" sz="1200" b="0" i="0" kern="1200" dirty="0">
                <a:solidFill>
                  <a:schemeClr val="tx1"/>
                </a:solidFill>
                <a:effectLst/>
                <a:latin typeface="+mn-lt"/>
                <a:ea typeface="+mn-ea"/>
                <a:cs typeface="+mn-cs"/>
              </a:rPr>
              <a:t> Platform. Released by </a:t>
            </a:r>
            <a:r>
              <a:rPr lang="en-US" sz="1200" b="0" i="0" u="none" strike="noStrike" kern="1200" dirty="0" err="1">
                <a:solidFill>
                  <a:schemeClr val="tx1"/>
                </a:solidFill>
                <a:effectLst/>
                <a:latin typeface="+mn-lt"/>
                <a:ea typeface="+mn-ea"/>
                <a:cs typeface="+mn-cs"/>
                <a:hlinkClick r:id="rId4"/>
              </a:rPr>
              <a:t>Bocoup</a:t>
            </a:r>
            <a:r>
              <a:rPr lang="en-US" sz="1200" b="0" i="0" kern="1200" dirty="0">
                <a:solidFill>
                  <a:schemeClr val="tx1"/>
                </a:solidFill>
                <a:effectLst/>
                <a:latin typeface="+mn-lt"/>
                <a:ea typeface="+mn-ea"/>
                <a:cs typeface="+mn-cs"/>
              </a:rPr>
              <a:t> in 2012, Johnny-Five is maintained by a community of passionate software developers and hardware engineers. Over 75 developers have made contributions towards building a robust, extensible and composable ecosystem.</a:t>
            </a:r>
            <a:endParaRPr lang="en-US" dirty="0"/>
          </a:p>
          <a:p>
            <a:r>
              <a:rPr lang="en-US" dirty="0"/>
              <a:t>5:15</a:t>
            </a:r>
          </a:p>
          <a:p>
            <a:r>
              <a:rPr lang="en-US" dirty="0"/>
              <a:t>*29:00</a:t>
            </a:r>
          </a:p>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27</a:t>
            </a:fld>
            <a:endParaRPr lang="en-US"/>
          </a:p>
        </p:txBody>
      </p:sp>
    </p:spTree>
    <p:extLst>
      <p:ext uri="{BB962C8B-B14F-4D97-AF65-F5344CB8AC3E}">
        <p14:creationId xmlns:p14="http://schemas.microsoft.com/office/powerpoint/2010/main" val="2018065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28</a:t>
            </a:fld>
            <a:endParaRPr lang="en-US"/>
          </a:p>
        </p:txBody>
      </p:sp>
    </p:spTree>
    <p:extLst>
      <p:ext uri="{BB962C8B-B14F-4D97-AF65-F5344CB8AC3E}">
        <p14:creationId xmlns:p14="http://schemas.microsoft.com/office/powerpoint/2010/main" val="3894709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PWA</a:t>
            </a:r>
          </a:p>
          <a:p>
            <a:r>
              <a:rPr lang="en-US" dirty="0"/>
              <a:t>Jo’s talk</a:t>
            </a:r>
          </a:p>
          <a:p>
            <a:r>
              <a:rPr lang="en-US" dirty="0"/>
              <a:t>Ray’s series on progress blog</a:t>
            </a:r>
          </a:p>
          <a:p>
            <a:r>
              <a:rPr lang="en-US" dirty="0"/>
              <a:t>2:00</a:t>
            </a:r>
          </a:p>
          <a:p>
            <a:r>
              <a:rPr lang="en-US" dirty="0"/>
              <a:t>*31:00</a:t>
            </a:r>
          </a:p>
        </p:txBody>
      </p:sp>
      <p:sp>
        <p:nvSpPr>
          <p:cNvPr id="4" name="Slide Number Placeholder 3"/>
          <p:cNvSpPr>
            <a:spLocks noGrp="1"/>
          </p:cNvSpPr>
          <p:nvPr>
            <p:ph type="sldNum" sz="quarter" idx="10"/>
          </p:nvPr>
        </p:nvSpPr>
        <p:spPr/>
        <p:txBody>
          <a:bodyPr/>
          <a:lstStyle/>
          <a:p>
            <a:fld id="{F9D3726E-5550-4A3E-99B4-25DC4804F242}" type="slidenum">
              <a:rPr lang="en-US" smtClean="0"/>
              <a:t>29</a:t>
            </a:fld>
            <a:endParaRPr lang="en-US"/>
          </a:p>
        </p:txBody>
      </p:sp>
    </p:spTree>
    <p:extLst>
      <p:ext uri="{BB962C8B-B14F-4D97-AF65-F5344CB8AC3E}">
        <p14:creationId xmlns:p14="http://schemas.microsoft.com/office/powerpoint/2010/main" val="1749682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30</a:t>
            </a:fld>
            <a:endParaRPr lang="en-US"/>
          </a:p>
        </p:txBody>
      </p:sp>
    </p:spTree>
    <p:extLst>
      <p:ext uri="{BB962C8B-B14F-4D97-AF65-F5344CB8AC3E}">
        <p14:creationId xmlns:p14="http://schemas.microsoft.com/office/powerpoint/2010/main" val="956964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a:t>
            </a:r>
          </a:p>
        </p:txBody>
      </p:sp>
      <p:sp>
        <p:nvSpPr>
          <p:cNvPr id="4" name="Slide Number Placeholder 3"/>
          <p:cNvSpPr>
            <a:spLocks noGrp="1"/>
          </p:cNvSpPr>
          <p:nvPr>
            <p:ph type="sldNum" sz="quarter" idx="10"/>
          </p:nvPr>
        </p:nvSpPr>
        <p:spPr/>
        <p:txBody>
          <a:bodyPr/>
          <a:lstStyle/>
          <a:p>
            <a:fld id="{F9D3726E-5550-4A3E-99B4-25DC4804F242}" type="slidenum">
              <a:rPr lang="en-US" smtClean="0"/>
              <a:t>31</a:t>
            </a:fld>
            <a:endParaRPr lang="en-US"/>
          </a:p>
        </p:txBody>
      </p:sp>
    </p:spTree>
    <p:extLst>
      <p:ext uri="{BB962C8B-B14F-4D97-AF65-F5344CB8AC3E}">
        <p14:creationId xmlns:p14="http://schemas.microsoft.com/office/powerpoint/2010/main" val="2302013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a:t>
            </a:r>
          </a:p>
          <a:p>
            <a:r>
              <a:rPr lang="en-US" dirty="0"/>
              <a:t>*45:00</a:t>
            </a:r>
          </a:p>
        </p:txBody>
      </p:sp>
      <p:sp>
        <p:nvSpPr>
          <p:cNvPr id="4" name="Slide Number Placeholder 3"/>
          <p:cNvSpPr>
            <a:spLocks noGrp="1"/>
          </p:cNvSpPr>
          <p:nvPr>
            <p:ph type="sldNum" sz="quarter" idx="10"/>
          </p:nvPr>
        </p:nvSpPr>
        <p:spPr/>
        <p:txBody>
          <a:bodyPr/>
          <a:lstStyle/>
          <a:p>
            <a:fld id="{F9D3726E-5550-4A3E-99B4-25DC4804F242}" type="slidenum">
              <a:rPr lang="en-US" smtClean="0"/>
              <a:t>32</a:t>
            </a:fld>
            <a:endParaRPr lang="en-US"/>
          </a:p>
        </p:txBody>
      </p:sp>
    </p:spTree>
    <p:extLst>
      <p:ext uri="{BB962C8B-B14F-4D97-AF65-F5344CB8AC3E}">
        <p14:creationId xmlns:p14="http://schemas.microsoft.com/office/powerpoint/2010/main" val="2492906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Node</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is a JavaScript runtime built on Chrome's V8 JavaScript engine.</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Node</a:t>
            </a:r>
            <a:r>
              <a:rPr lang="en-US" sz="1200" b="0" i="0" kern="1200" dirty="0">
                <a:solidFill>
                  <a:schemeClr val="tx1"/>
                </a:solidFill>
                <a:effectLst/>
                <a:latin typeface="+mn-lt"/>
                <a:ea typeface="+mn-ea"/>
                <a:cs typeface="+mn-cs"/>
              </a:rPr>
              <a:t>.js is primarily used for non-blocking, event-driven servers, due to its single-threaded nature. It's used for traditional web sites and back-end API services</a:t>
            </a:r>
          </a:p>
          <a:p>
            <a:r>
              <a:rPr lang="en-US" sz="1200" b="1" i="0" kern="1200" dirty="0">
                <a:solidFill>
                  <a:schemeClr val="tx1"/>
                </a:solidFill>
                <a:effectLst/>
                <a:latin typeface="+mn-lt"/>
                <a:ea typeface="+mn-ea"/>
                <a:cs typeface="+mn-cs"/>
              </a:rPr>
              <a:t>light, scalable and fast</a:t>
            </a:r>
            <a:r>
              <a:rPr lang="en-US" sz="1200" b="0" i="0" kern="1200" dirty="0">
                <a:solidFill>
                  <a:schemeClr val="tx1"/>
                </a:solidFill>
                <a:effectLst/>
                <a:latin typeface="+mn-lt"/>
                <a:ea typeface="+mn-ea"/>
                <a:cs typeface="+mn-cs"/>
              </a:rPr>
              <a:t> way to write scripts.</a:t>
            </a:r>
          </a:p>
          <a:p>
            <a:r>
              <a:rPr lang="en-US" sz="1200" b="0" i="0" kern="1200" dirty="0">
                <a:solidFill>
                  <a:schemeClr val="tx1"/>
                </a:solidFill>
                <a:effectLst/>
                <a:latin typeface="+mn-lt"/>
                <a:ea typeface="+mn-ea"/>
                <a:cs typeface="+mn-cs"/>
              </a:rPr>
              <a:t>Microservices architecture is a way of developing an application as a group of independent, small, and modular services each of which runs a unique process and plays a specific role in the business logic.</a:t>
            </a:r>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4</a:t>
            </a:fld>
            <a:endParaRPr lang="en-US"/>
          </a:p>
        </p:txBody>
      </p:sp>
    </p:spTree>
    <p:extLst>
      <p:ext uri="{BB962C8B-B14F-4D97-AF65-F5344CB8AC3E}">
        <p14:creationId xmlns:p14="http://schemas.microsoft.com/office/powerpoint/2010/main" val="276472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2:30</a:t>
            </a:r>
          </a:p>
          <a:p>
            <a:r>
              <a:rPr lang="en-US" dirty="0"/>
              <a:t>*6:00</a:t>
            </a:r>
          </a:p>
        </p:txBody>
      </p:sp>
      <p:sp>
        <p:nvSpPr>
          <p:cNvPr id="4" name="Slide Number Placeholder 3"/>
          <p:cNvSpPr>
            <a:spLocks noGrp="1"/>
          </p:cNvSpPr>
          <p:nvPr>
            <p:ph type="sldNum" sz="quarter" idx="10"/>
          </p:nvPr>
        </p:nvSpPr>
        <p:spPr/>
        <p:txBody>
          <a:bodyPr/>
          <a:lstStyle/>
          <a:p>
            <a:fld id="{F9D3726E-5550-4A3E-99B4-25DC4804F242}" type="slidenum">
              <a:rPr lang="en-US" smtClean="0"/>
              <a:t>5</a:t>
            </a:fld>
            <a:endParaRPr lang="en-US"/>
          </a:p>
        </p:txBody>
      </p:sp>
    </p:spTree>
    <p:extLst>
      <p:ext uri="{BB962C8B-B14F-4D97-AF65-F5344CB8AC3E}">
        <p14:creationId xmlns:p14="http://schemas.microsoft.com/office/powerpoint/2010/main" val="124630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Ryan Dahl, the creator of Node.js, was aiming to create </a:t>
            </a:r>
            <a:r>
              <a:rPr lang="en-US" sz="1200" b="1" i="0" kern="1200" dirty="0">
                <a:solidFill>
                  <a:schemeClr val="tx1"/>
                </a:solidFill>
                <a:effectLst/>
                <a:latin typeface="+mn-lt"/>
                <a:ea typeface="+mn-ea"/>
                <a:cs typeface="+mn-cs"/>
              </a:rPr>
              <a:t>real-time websites with push capability</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he gave developers a tool for working in the non-blocking, event-driven I/O paradigm.</a:t>
            </a:r>
          </a:p>
          <a:p>
            <a:pPr fontAlgn="base"/>
            <a:r>
              <a:rPr lang="en-US" sz="1200" b="0" i="0" kern="1200" dirty="0">
                <a:solidFill>
                  <a:schemeClr val="tx1"/>
                </a:solidFill>
                <a:effectLst/>
                <a:latin typeface="+mn-lt"/>
                <a:ea typeface="+mn-ea"/>
                <a:cs typeface="+mn-cs"/>
              </a:rPr>
              <a:t>After over 20 years of stateless-web based on the stateless request-response paradigm, we finally have web applications with real-time, two-way connections.</a:t>
            </a:r>
          </a:p>
          <a:p>
            <a:r>
              <a:rPr lang="en-US" sz="1200" b="0" i="0" kern="1200" dirty="0">
                <a:solidFill>
                  <a:schemeClr val="tx1"/>
                </a:solidFill>
                <a:effectLst/>
                <a:latin typeface="+mn-lt"/>
                <a:ea typeface="+mn-ea"/>
                <a:cs typeface="+mn-cs"/>
              </a:rPr>
              <a:t>Node.js shines in real-time web applications employing push technology over </a:t>
            </a:r>
            <a:r>
              <a:rPr lang="en-US" sz="1200" b="0" i="0" kern="1200" dirty="0" err="1">
                <a:solidFill>
                  <a:schemeClr val="tx1"/>
                </a:solidFill>
                <a:effectLst/>
                <a:latin typeface="+mn-lt"/>
                <a:ea typeface="+mn-ea"/>
                <a:cs typeface="+mn-cs"/>
              </a:rPr>
              <a:t>websockets</a:t>
            </a:r>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6</a:t>
            </a:fld>
            <a:endParaRPr lang="en-US"/>
          </a:p>
        </p:txBody>
      </p:sp>
    </p:spTree>
    <p:extLst>
      <p:ext uri="{BB962C8B-B14F-4D97-AF65-F5344CB8AC3E}">
        <p14:creationId xmlns:p14="http://schemas.microsoft.com/office/powerpoint/2010/main" val="3162030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Netflix, Walmart, </a:t>
            </a:r>
            <a:r>
              <a:rPr lang="en-US" dirty="0" err="1"/>
              <a:t>paypal</a:t>
            </a:r>
            <a:r>
              <a:rPr lang="en-US" dirty="0"/>
              <a:t>, linked in, </a:t>
            </a:r>
            <a:r>
              <a:rPr lang="en-US" dirty="0" err="1"/>
              <a:t>ebay</a:t>
            </a:r>
            <a:endParaRPr lang="en-US" dirty="0"/>
          </a:p>
          <a:p>
            <a:r>
              <a:rPr lang="en-US" sz="1200" b="0" i="0" kern="1200" dirty="0">
                <a:solidFill>
                  <a:schemeClr val="tx1"/>
                </a:solidFill>
                <a:effectLst/>
                <a:latin typeface="+mn-lt"/>
                <a:ea typeface="+mn-ea"/>
                <a:cs typeface="+mn-cs"/>
              </a:rPr>
              <a:t>To prove their Node.js app success, Uber is now able to process over </a:t>
            </a:r>
            <a:r>
              <a:rPr lang="en-US" sz="1200" b="1" i="0" kern="1200" dirty="0">
                <a:solidFill>
                  <a:schemeClr val="tx1"/>
                </a:solidFill>
                <a:effectLst/>
                <a:latin typeface="+mn-lt"/>
                <a:ea typeface="+mn-ea"/>
                <a:cs typeface="+mn-cs"/>
              </a:rPr>
              <a:t>2 million</a:t>
            </a:r>
            <a:r>
              <a:rPr lang="en-US" sz="1200" b="0" i="0" kern="1200" dirty="0">
                <a:solidFill>
                  <a:schemeClr val="tx1"/>
                </a:solidFill>
                <a:effectLst/>
                <a:latin typeface="+mn-lt"/>
                <a:ea typeface="+mn-ea"/>
                <a:cs typeface="+mn-cs"/>
              </a:rPr>
              <a:t> remote procedure calls (RPC) per 1 second. Even at peak times. Impressive!</a:t>
            </a:r>
          </a:p>
          <a:p>
            <a:r>
              <a:rPr lang="en-US" sz="1200" b="0" i="0" u="sng" kern="1200" dirty="0">
                <a:solidFill>
                  <a:schemeClr val="tx1"/>
                </a:solidFill>
                <a:effectLst/>
                <a:latin typeface="+mn-lt"/>
                <a:ea typeface="+mn-ea"/>
                <a:cs typeface="+mn-cs"/>
                <a:hlinkClick r:id="rId3"/>
              </a:rPr>
              <a:t>Node.js</a:t>
            </a:r>
            <a:r>
              <a:rPr lang="en-US" sz="1200" b="0" i="0" kern="1200" dirty="0">
                <a:solidFill>
                  <a:schemeClr val="tx1"/>
                </a:solidFill>
                <a:effectLst/>
                <a:latin typeface="+mn-lt"/>
                <a:ea typeface="+mn-ea"/>
                <a:cs typeface="+mn-cs"/>
              </a:rPr>
              <a:t> is excellent for the development of such streaming applications thanks to its native Stream API. In particular, Node.js has an interface of readable and writable streams that can be processed and monitored very efficiently. Stream instances are basically Unix pipes that allow transmitting parts of the app’s executable code to the local machine while keeping a connection open for new components to download on demand. </a:t>
            </a:r>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7</a:t>
            </a:fld>
            <a:endParaRPr lang="en-US"/>
          </a:p>
        </p:txBody>
      </p:sp>
    </p:spTree>
    <p:extLst>
      <p:ext uri="{BB962C8B-B14F-4D97-AF65-F5344CB8AC3E}">
        <p14:creationId xmlns:p14="http://schemas.microsoft.com/office/powerpoint/2010/main" val="3600911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a:t>
            </a:r>
          </a:p>
          <a:p>
            <a:r>
              <a:rPr lang="en-US" dirty="0"/>
              <a:t>*11:00</a:t>
            </a:r>
          </a:p>
          <a:p>
            <a:r>
              <a:rPr lang="en-US" sz="1200" b="0" i="0" kern="1200" dirty="0">
                <a:solidFill>
                  <a:schemeClr val="tx1"/>
                </a:solidFill>
                <a:effectLst/>
                <a:latin typeface="+mn-lt"/>
                <a:ea typeface="+mn-ea"/>
                <a:cs typeface="+mn-cs"/>
              </a:rPr>
              <a:t>Node’s event-based architecture also works well with the </a:t>
            </a:r>
            <a:r>
              <a:rPr lang="en-US" sz="1200" b="0" i="0" kern="1200" dirty="0" err="1">
                <a:solidFill>
                  <a:schemeClr val="tx1"/>
                </a:solidFill>
                <a:effectLst/>
                <a:latin typeface="+mn-lt"/>
                <a:ea typeface="+mn-ea"/>
                <a:cs typeface="+mn-cs"/>
              </a:rPr>
              <a:t>WebSockets</a:t>
            </a:r>
            <a:r>
              <a:rPr lang="en-US" sz="1200" b="0" i="0" kern="1200" dirty="0">
                <a:solidFill>
                  <a:schemeClr val="tx1"/>
                </a:solidFill>
                <a:effectLst/>
                <a:latin typeface="+mn-lt"/>
                <a:ea typeface="+mn-ea"/>
                <a:cs typeface="+mn-cs"/>
              </a:rPr>
              <a:t> protocol that facilitates a fast two-way exchange of messages between the client and the server via one open connection.</a:t>
            </a:r>
          </a:p>
          <a:p>
            <a:r>
              <a:rPr lang="en-US" sz="1200" b="0" i="0" kern="1200" dirty="0">
                <a:solidFill>
                  <a:schemeClr val="tx1"/>
                </a:solidFill>
                <a:effectLst/>
                <a:latin typeface="+mn-lt"/>
                <a:ea typeface="+mn-ea"/>
                <a:cs typeface="+mn-cs"/>
              </a:rPr>
              <a:t>By installing </a:t>
            </a:r>
            <a:r>
              <a:rPr lang="en-US" sz="1200" b="0" i="0" kern="1200" dirty="0" err="1">
                <a:solidFill>
                  <a:schemeClr val="tx1"/>
                </a:solidFill>
                <a:effectLst/>
                <a:latin typeface="+mn-lt"/>
                <a:ea typeface="+mn-ea"/>
                <a:cs typeface="+mn-cs"/>
              </a:rPr>
              <a:t>WebSockets</a:t>
            </a:r>
            <a:r>
              <a:rPr lang="en-US" sz="1200" b="0" i="0" kern="1200" dirty="0">
                <a:solidFill>
                  <a:schemeClr val="tx1"/>
                </a:solidFill>
                <a:effectLst/>
                <a:latin typeface="+mn-lt"/>
                <a:ea typeface="+mn-ea"/>
                <a:cs typeface="+mn-cs"/>
              </a:rPr>
              <a:t> libraries on the server and the client side, you can implement real-time messaging that has lower overheads and latency, and faster data transfer than most other, more conventional, solutions.</a:t>
            </a:r>
          </a:p>
          <a:p>
            <a:r>
              <a:rPr lang="en-US" sz="1200" b="0" i="0" kern="1200" dirty="0">
                <a:solidFill>
                  <a:schemeClr val="tx1"/>
                </a:solidFill>
                <a:effectLst/>
                <a:latin typeface="+mn-lt"/>
                <a:ea typeface="+mn-ea"/>
                <a:cs typeface="+mn-cs"/>
              </a:rPr>
              <a:t>As in the case of the real-time chats, Node’s asynchronous and event-based architecture is a great fit for collaboration apps. </a:t>
            </a:r>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8</a:t>
            </a:fld>
            <a:endParaRPr lang="en-US"/>
          </a:p>
        </p:txBody>
      </p:sp>
    </p:spTree>
    <p:extLst>
      <p:ext uri="{BB962C8B-B14F-4D97-AF65-F5344CB8AC3E}">
        <p14:creationId xmlns:p14="http://schemas.microsoft.com/office/powerpoint/2010/main" val="2367200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Node.js is a great fit for SPAs thanks to its efficient handling of asynchronous calls and heavy I/O workloads characteristic of these applications. Node.js’s event loop allows to “delay” multiple concurrent requests from the client, which ensures smooth transitions between views and seamless data updates. Also, Node.js works well with data-driven SPAs, where the server acts as a backend that provides data to the client whereas the client does all the HTML rendering.</a:t>
            </a:r>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9</a:t>
            </a:fld>
            <a:endParaRPr lang="en-US"/>
          </a:p>
        </p:txBody>
      </p:sp>
    </p:spTree>
    <p:extLst>
      <p:ext uri="{BB962C8B-B14F-4D97-AF65-F5344CB8AC3E}">
        <p14:creationId xmlns:p14="http://schemas.microsoft.com/office/powerpoint/2010/main" val="698924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3726E-5550-4A3E-99B4-25DC4804F242}" type="slidenum">
              <a:rPr lang="en-US" smtClean="0"/>
              <a:t>10</a:t>
            </a:fld>
            <a:endParaRPr lang="en-US"/>
          </a:p>
        </p:txBody>
      </p:sp>
    </p:spTree>
    <p:extLst>
      <p:ext uri="{BB962C8B-B14F-4D97-AF65-F5344CB8AC3E}">
        <p14:creationId xmlns:p14="http://schemas.microsoft.com/office/powerpoint/2010/main" val="2481489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1145-2115-4151-AFA0-76FEA3F434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42CA71-960E-4B94-974C-37CD494389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2F3F63-E309-46A1-9CDE-81A7F520C18F}"/>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5" name="Footer Placeholder 4">
            <a:extLst>
              <a:ext uri="{FF2B5EF4-FFF2-40B4-BE49-F238E27FC236}">
                <a16:creationId xmlns:a16="http://schemas.microsoft.com/office/drawing/2014/main" id="{93CF5C54-1D8D-4E0B-A476-B215B998A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C8700-E449-4639-B815-656D38DDBB28}"/>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2016098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BC60-D180-4DF3-9DEE-4050129274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B5F36-6DC9-4675-BFCE-A5E51D3CE4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49BD58-B594-42FC-8B94-6D308466BA32}"/>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5" name="Footer Placeholder 4">
            <a:extLst>
              <a:ext uri="{FF2B5EF4-FFF2-40B4-BE49-F238E27FC236}">
                <a16:creationId xmlns:a16="http://schemas.microsoft.com/office/drawing/2014/main" id="{06E1C1F2-4366-435D-81A3-52DE073B6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070C7-4E33-4D6A-BA51-5824FB545BDB}"/>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2566111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FE4036-9D76-4DED-9C5F-718E26BCF0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33BCAF-D996-468C-9DDF-9BF336DC9D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4151C-EB21-42BC-87DC-A81FA36FBAB3}"/>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5" name="Footer Placeholder 4">
            <a:extLst>
              <a:ext uri="{FF2B5EF4-FFF2-40B4-BE49-F238E27FC236}">
                <a16:creationId xmlns:a16="http://schemas.microsoft.com/office/drawing/2014/main" id="{1319E56F-45A9-493A-9469-A130ECD7D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FE7F3-076E-4F9A-8A03-B8EF6C6D6673}"/>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379067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002F-36A8-42E6-AC46-3012A1512D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F1866-C941-4074-AE4B-26927945220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D9612-3645-4299-8D49-A4A7C7BAFE21}"/>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5" name="Footer Placeholder 4">
            <a:extLst>
              <a:ext uri="{FF2B5EF4-FFF2-40B4-BE49-F238E27FC236}">
                <a16:creationId xmlns:a16="http://schemas.microsoft.com/office/drawing/2014/main" id="{70622212-6641-4749-8E53-F45B162ED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853D-0ABE-4EFC-ACF6-8D0E4FD2EC44}"/>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3944795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A58A3-B606-4D12-BF8F-A862827481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1F7D37-0A9D-40A4-BD3D-1E884199FD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6E3FB3-93D4-438F-A434-56AB2271EC5E}"/>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5" name="Footer Placeholder 4">
            <a:extLst>
              <a:ext uri="{FF2B5EF4-FFF2-40B4-BE49-F238E27FC236}">
                <a16:creationId xmlns:a16="http://schemas.microsoft.com/office/drawing/2014/main" id="{49B25EED-60C2-443B-92FD-0F60A8337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F62FD-5CA1-4810-B8AB-95EAA0BB0C2A}"/>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248776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493D-823F-47C2-A06C-58D542DE5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C803A-F8AA-419E-911A-CF1B5BD50F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B1D6B5-D028-492E-BFBA-49DDD7142AB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98998A-E5AB-4C35-8030-0F9BCE350CCC}"/>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6" name="Footer Placeholder 5">
            <a:extLst>
              <a:ext uri="{FF2B5EF4-FFF2-40B4-BE49-F238E27FC236}">
                <a16:creationId xmlns:a16="http://schemas.microsoft.com/office/drawing/2014/main" id="{660272D1-B2EE-405B-9E10-C173E5E51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7BA9BC-9568-4AB5-9D2D-D09429EB5103}"/>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3965698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DF8B-5B67-4958-A627-F94419D177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75151-940D-4584-9A97-472DD89DB6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A19405-436A-4253-A87F-FCF9475952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30D42D-8D18-4559-8F4D-38B86DF4E9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F6538FC-F0DA-4D7A-A407-8000D11566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FE537-917A-4215-A1F3-0CBBF6B089C4}"/>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8" name="Footer Placeholder 7">
            <a:extLst>
              <a:ext uri="{FF2B5EF4-FFF2-40B4-BE49-F238E27FC236}">
                <a16:creationId xmlns:a16="http://schemas.microsoft.com/office/drawing/2014/main" id="{B5C641E2-3E38-434E-8E8E-244518A0E3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AF0DEB-6C9D-4274-95E7-2FC728E8439C}"/>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4086282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6284-64A1-4237-B664-3DDD1515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F4D5D-92B3-4BD4-B012-86CDEF655A80}"/>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4" name="Footer Placeholder 3">
            <a:extLst>
              <a:ext uri="{FF2B5EF4-FFF2-40B4-BE49-F238E27FC236}">
                <a16:creationId xmlns:a16="http://schemas.microsoft.com/office/drawing/2014/main" id="{7C06D622-CE56-424B-9BF6-983CD3EEE4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9DB0AB-5888-405F-880E-3E37EC38DEA7}"/>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809955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3803CD-CDCA-4E47-B36A-959D70F0D2E6}"/>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3" name="Footer Placeholder 2">
            <a:extLst>
              <a:ext uri="{FF2B5EF4-FFF2-40B4-BE49-F238E27FC236}">
                <a16:creationId xmlns:a16="http://schemas.microsoft.com/office/drawing/2014/main" id="{74C5A9DC-EE8B-4B3B-A801-3A60C2415F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7CED38-C52E-42EF-AA4E-A4D9E972E9E1}"/>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3006450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09031-954E-4F61-A50D-E591D1BDCF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BD4079-1B7B-4622-A807-F959AF401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89EA42-F860-4738-8114-6AF3153AC5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74DF1D-B057-40E6-850D-5931606BAFF2}"/>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6" name="Footer Placeholder 5">
            <a:extLst>
              <a:ext uri="{FF2B5EF4-FFF2-40B4-BE49-F238E27FC236}">
                <a16:creationId xmlns:a16="http://schemas.microsoft.com/office/drawing/2014/main" id="{5A60EA33-6BC2-45E9-862A-B3DDC9085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5727E-D042-4180-89CC-61A8247AD9E1}"/>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43467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C4FC-49BC-46DA-86F5-078EF40C6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953F37-4729-49A3-A834-8354E3075E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2A04AC-DC01-4B45-A66B-01DA07F82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F516A5-12C1-41EF-B130-7C87C095C91F}"/>
              </a:ext>
            </a:extLst>
          </p:cNvPr>
          <p:cNvSpPr>
            <a:spLocks noGrp="1"/>
          </p:cNvSpPr>
          <p:nvPr>
            <p:ph type="dt" sz="half" idx="10"/>
          </p:nvPr>
        </p:nvSpPr>
        <p:spPr/>
        <p:txBody>
          <a:bodyPr/>
          <a:lstStyle/>
          <a:p>
            <a:fld id="{099A3313-904B-4A90-8D3F-C5F775E8A840}" type="datetimeFigureOut">
              <a:rPr lang="en-US" smtClean="0"/>
              <a:t>11/14/2018</a:t>
            </a:fld>
            <a:endParaRPr lang="en-US"/>
          </a:p>
        </p:txBody>
      </p:sp>
      <p:sp>
        <p:nvSpPr>
          <p:cNvPr id="6" name="Footer Placeholder 5">
            <a:extLst>
              <a:ext uri="{FF2B5EF4-FFF2-40B4-BE49-F238E27FC236}">
                <a16:creationId xmlns:a16="http://schemas.microsoft.com/office/drawing/2014/main" id="{62781D70-9903-49DA-AEF5-B1A8BBD9A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36C8C3-C91C-4891-8214-94E2E0236B82}"/>
              </a:ext>
            </a:extLst>
          </p:cNvPr>
          <p:cNvSpPr>
            <a:spLocks noGrp="1"/>
          </p:cNvSpPr>
          <p:nvPr>
            <p:ph type="sldNum" sz="quarter" idx="12"/>
          </p:nvPr>
        </p:nvSpPr>
        <p:spPr/>
        <p:txBody>
          <a:bodyPr/>
          <a:lstStyle/>
          <a:p>
            <a:fld id="{9CF721E0-84FD-45C6-9266-168464107098}" type="slidenum">
              <a:rPr lang="en-US" smtClean="0"/>
              <a:t>‹#›</a:t>
            </a:fld>
            <a:endParaRPr lang="en-US"/>
          </a:p>
        </p:txBody>
      </p:sp>
    </p:spTree>
    <p:extLst>
      <p:ext uri="{BB962C8B-B14F-4D97-AF65-F5344CB8AC3E}">
        <p14:creationId xmlns:p14="http://schemas.microsoft.com/office/powerpoint/2010/main" val="3284408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AFB37D-6A5D-47F2-B1B0-B74BF2571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818B7F-F9BE-47AC-8637-DE78EF80A6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9EDCF-A97B-484C-B7CD-C2A2973A35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9A3313-904B-4A90-8D3F-C5F775E8A840}" type="datetimeFigureOut">
              <a:rPr lang="en-US" smtClean="0"/>
              <a:t>11/14/2018</a:t>
            </a:fld>
            <a:endParaRPr lang="en-US"/>
          </a:p>
        </p:txBody>
      </p:sp>
      <p:sp>
        <p:nvSpPr>
          <p:cNvPr id="5" name="Footer Placeholder 4">
            <a:extLst>
              <a:ext uri="{FF2B5EF4-FFF2-40B4-BE49-F238E27FC236}">
                <a16:creationId xmlns:a16="http://schemas.microsoft.com/office/drawing/2014/main" id="{A5D91883-73E3-4A76-9DCD-12B59A24DF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84802A-934F-48E0-BA83-BD3FE2F439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721E0-84FD-45C6-9266-168464107098}" type="slidenum">
              <a:rPr lang="en-US" smtClean="0"/>
              <a:t>‹#›</a:t>
            </a:fld>
            <a:endParaRPr lang="en-US"/>
          </a:p>
        </p:txBody>
      </p:sp>
    </p:spTree>
    <p:extLst>
      <p:ext uri="{BB962C8B-B14F-4D97-AF65-F5344CB8AC3E}">
        <p14:creationId xmlns:p14="http://schemas.microsoft.com/office/powerpoint/2010/main" val="1051382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DD1AC-35AB-4D72-A019-1435D0150315}"/>
              </a:ext>
            </a:extLst>
          </p:cNvPr>
          <p:cNvSpPr txBox="1"/>
          <p:nvPr/>
        </p:nvSpPr>
        <p:spPr>
          <a:xfrm>
            <a:off x="0" y="74235"/>
            <a:ext cx="12081164" cy="6709529"/>
          </a:xfrm>
          <a:prstGeom prst="rect">
            <a:avLst/>
          </a:prstGeom>
          <a:noFill/>
        </p:spPr>
        <p:txBody>
          <a:bodyPr wrap="square" rtlCol="0">
            <a:spAutoFit/>
          </a:bodyPr>
          <a:lstStyle/>
          <a:p>
            <a:pPr algn="ctr"/>
            <a:r>
              <a:rPr lang="en-US" sz="13000" dirty="0">
                <a:latin typeface="Refuse " panose="00000400000000000000" pitchFamily="2" charset="0"/>
              </a:rPr>
              <a:t>EVERYTHING YOU NEED TO </a:t>
            </a:r>
            <a:r>
              <a:rPr lang="en-US" sz="17000" dirty="0">
                <a:latin typeface="Refuse " panose="00000400000000000000" pitchFamily="2" charset="0"/>
              </a:rPr>
              <a:t>NODE</a:t>
            </a:r>
          </a:p>
        </p:txBody>
      </p:sp>
    </p:spTree>
    <p:extLst>
      <p:ext uri="{BB962C8B-B14F-4D97-AF65-F5344CB8AC3E}">
        <p14:creationId xmlns:p14="http://schemas.microsoft.com/office/powerpoint/2010/main" val="2989203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EF6D87-C2DB-478C-8AED-04A4FB4B3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7579911"/>
          </a:xfrm>
          <a:prstGeom prst="rect">
            <a:avLst/>
          </a:prstGeom>
        </p:spPr>
      </p:pic>
    </p:spTree>
    <p:extLst>
      <p:ext uri="{BB962C8B-B14F-4D97-AF65-F5344CB8AC3E}">
        <p14:creationId xmlns:p14="http://schemas.microsoft.com/office/powerpoint/2010/main" val="276410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60BD6-2D55-4805-8D32-D996B7EA8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699" cy="7166610"/>
          </a:xfrm>
          <a:prstGeom prst="rect">
            <a:avLst/>
          </a:prstGeom>
        </p:spPr>
      </p:pic>
    </p:spTree>
    <p:extLst>
      <p:ext uri="{BB962C8B-B14F-4D97-AF65-F5344CB8AC3E}">
        <p14:creationId xmlns:p14="http://schemas.microsoft.com/office/powerpoint/2010/main" val="429782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DD1AC-35AB-4D72-A019-1435D0150315}"/>
              </a:ext>
            </a:extLst>
          </p:cNvPr>
          <p:cNvSpPr txBox="1"/>
          <p:nvPr/>
        </p:nvSpPr>
        <p:spPr>
          <a:xfrm>
            <a:off x="320040" y="-159306"/>
            <a:ext cx="12081164" cy="7017306"/>
          </a:xfrm>
          <a:prstGeom prst="rect">
            <a:avLst/>
          </a:prstGeom>
          <a:noFill/>
        </p:spPr>
        <p:txBody>
          <a:bodyPr wrap="square" rtlCol="0">
            <a:spAutoFit/>
          </a:bodyPr>
          <a:lstStyle/>
          <a:p>
            <a:pPr algn="ctr"/>
            <a:r>
              <a:rPr lang="en-US" sz="15000" dirty="0">
                <a:latin typeface="Refuse " panose="00000400000000000000" pitchFamily="2" charset="0"/>
              </a:rPr>
              <a:t>LEARNING MACHINE LEARNING</a:t>
            </a:r>
          </a:p>
        </p:txBody>
      </p:sp>
    </p:spTree>
    <p:extLst>
      <p:ext uri="{BB962C8B-B14F-4D97-AF65-F5344CB8AC3E}">
        <p14:creationId xmlns:p14="http://schemas.microsoft.com/office/powerpoint/2010/main" val="2616742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7B5142-4CEE-4DDC-B6A1-E9EA3A82A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61663"/>
          </a:xfrm>
          <a:prstGeom prst="rect">
            <a:avLst/>
          </a:prstGeom>
        </p:spPr>
      </p:pic>
    </p:spTree>
    <p:extLst>
      <p:ext uri="{BB962C8B-B14F-4D97-AF65-F5344CB8AC3E}">
        <p14:creationId xmlns:p14="http://schemas.microsoft.com/office/powerpoint/2010/main" val="85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E8CF99-D4A4-404E-BF13-D8CA86366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6" y="0"/>
            <a:ext cx="12172423" cy="6869048"/>
          </a:xfrm>
          <a:prstGeom prst="rect">
            <a:avLst/>
          </a:prstGeom>
        </p:spPr>
      </p:pic>
      <p:sp>
        <p:nvSpPr>
          <p:cNvPr id="7" name="TextBox 6">
            <a:extLst>
              <a:ext uri="{FF2B5EF4-FFF2-40B4-BE49-F238E27FC236}">
                <a16:creationId xmlns:a16="http://schemas.microsoft.com/office/drawing/2014/main" id="{BB372C22-3C6B-46AF-AA9E-9B9EBBBBFD36}"/>
              </a:ext>
            </a:extLst>
          </p:cNvPr>
          <p:cNvSpPr txBox="1"/>
          <p:nvPr/>
        </p:nvSpPr>
        <p:spPr>
          <a:xfrm>
            <a:off x="2125189" y="2537459"/>
            <a:ext cx="12192000" cy="1015663"/>
          </a:xfrm>
          <a:prstGeom prst="rect">
            <a:avLst/>
          </a:prstGeom>
          <a:noFill/>
        </p:spPr>
        <p:txBody>
          <a:bodyPr wrap="square" rtlCol="0">
            <a:spAutoFit/>
          </a:bodyPr>
          <a:lstStyle/>
          <a:p>
            <a:r>
              <a:rPr lang="en-US" sz="6000" dirty="0">
                <a:latin typeface="Brandon Grotesque Black" panose="020B0A03020203060202" pitchFamily="34" charset="0"/>
              </a:rPr>
              <a:t>https://blog.mgechev.com/</a:t>
            </a:r>
          </a:p>
        </p:txBody>
      </p:sp>
    </p:spTree>
    <p:extLst>
      <p:ext uri="{BB962C8B-B14F-4D97-AF65-F5344CB8AC3E}">
        <p14:creationId xmlns:p14="http://schemas.microsoft.com/office/powerpoint/2010/main" val="235799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6BC6D8-4FDE-46CF-9928-ABE6BECCA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4482"/>
            <a:ext cx="12192000" cy="8766964"/>
          </a:xfrm>
          <a:prstGeom prst="rect">
            <a:avLst/>
          </a:prstGeom>
        </p:spPr>
      </p:pic>
    </p:spTree>
    <p:extLst>
      <p:ext uri="{BB962C8B-B14F-4D97-AF65-F5344CB8AC3E}">
        <p14:creationId xmlns:p14="http://schemas.microsoft.com/office/powerpoint/2010/main" val="109765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DD1AC-35AB-4D72-A019-1435D0150315}"/>
              </a:ext>
            </a:extLst>
          </p:cNvPr>
          <p:cNvSpPr txBox="1"/>
          <p:nvPr/>
        </p:nvSpPr>
        <p:spPr>
          <a:xfrm>
            <a:off x="-182880" y="503634"/>
            <a:ext cx="12846974" cy="5632311"/>
          </a:xfrm>
          <a:prstGeom prst="rect">
            <a:avLst/>
          </a:prstGeom>
          <a:noFill/>
        </p:spPr>
        <p:txBody>
          <a:bodyPr wrap="square" rtlCol="0">
            <a:spAutoFit/>
          </a:bodyPr>
          <a:lstStyle/>
          <a:p>
            <a:pPr algn="ctr"/>
            <a:r>
              <a:rPr lang="en-US" sz="12000" dirty="0">
                <a:latin typeface="Refuse " panose="00000400000000000000" pitchFamily="2" charset="0"/>
              </a:rPr>
              <a:t>TAKING OVER THE UNIVERS AL</a:t>
            </a:r>
          </a:p>
          <a:p>
            <a:pPr algn="ctr"/>
            <a:r>
              <a:rPr lang="en-US" sz="12000" dirty="0">
                <a:latin typeface="Refuse " panose="00000400000000000000" pitchFamily="2" charset="0"/>
              </a:rPr>
              <a:t>RENDERING</a:t>
            </a:r>
          </a:p>
        </p:txBody>
      </p:sp>
    </p:spTree>
    <p:extLst>
      <p:ext uri="{BB962C8B-B14F-4D97-AF65-F5344CB8AC3E}">
        <p14:creationId xmlns:p14="http://schemas.microsoft.com/office/powerpoint/2010/main" val="391174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7EF2F-96E5-4873-A82F-DCBDB665A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 y="0"/>
            <a:ext cx="13674280" cy="6858000"/>
          </a:xfrm>
          <a:prstGeom prst="rect">
            <a:avLst/>
          </a:prstGeom>
        </p:spPr>
      </p:pic>
    </p:spTree>
    <p:extLst>
      <p:ext uri="{BB962C8B-B14F-4D97-AF65-F5344CB8AC3E}">
        <p14:creationId xmlns:p14="http://schemas.microsoft.com/office/powerpoint/2010/main" val="2376304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0F10E-BBCB-4A3C-AE42-5D8BE6DFF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856370"/>
          </a:xfrm>
          <a:prstGeom prst="rect">
            <a:avLst/>
          </a:prstGeom>
        </p:spPr>
      </p:pic>
    </p:spTree>
    <p:extLst>
      <p:ext uri="{BB962C8B-B14F-4D97-AF65-F5344CB8AC3E}">
        <p14:creationId xmlns:p14="http://schemas.microsoft.com/office/powerpoint/2010/main" val="392644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35C1D9-1E6F-4484-9596-58C65FD4D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865036"/>
          </a:xfrm>
          <a:prstGeom prst="rect">
            <a:avLst/>
          </a:prstGeom>
        </p:spPr>
      </p:pic>
    </p:spTree>
    <p:extLst>
      <p:ext uri="{BB962C8B-B14F-4D97-AF65-F5344CB8AC3E}">
        <p14:creationId xmlns:p14="http://schemas.microsoft.com/office/powerpoint/2010/main" val="1501159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EA362-1B3D-4797-8A65-5BCEE73A0A16}"/>
              </a:ext>
            </a:extLst>
          </p:cNvPr>
          <p:cNvSpPr txBox="1"/>
          <p:nvPr/>
        </p:nvSpPr>
        <p:spPr>
          <a:xfrm>
            <a:off x="354330" y="348168"/>
            <a:ext cx="6137910" cy="6001643"/>
          </a:xfrm>
          <a:prstGeom prst="rect">
            <a:avLst/>
          </a:prstGeom>
          <a:noFill/>
        </p:spPr>
        <p:txBody>
          <a:bodyPr wrap="square" rtlCol="0">
            <a:spAutoFit/>
          </a:bodyPr>
          <a:lstStyle/>
          <a:p>
            <a:r>
              <a:rPr lang="en-US" sz="9600" dirty="0">
                <a:latin typeface="Refuse " panose="00000400000000000000" pitchFamily="2" charset="0"/>
              </a:rPr>
              <a:t>WHAT ARE WE DOING HERE</a:t>
            </a:r>
          </a:p>
        </p:txBody>
      </p:sp>
      <p:sp>
        <p:nvSpPr>
          <p:cNvPr id="2" name="TextBox 1">
            <a:extLst>
              <a:ext uri="{FF2B5EF4-FFF2-40B4-BE49-F238E27FC236}">
                <a16:creationId xmlns:a16="http://schemas.microsoft.com/office/drawing/2014/main" id="{36986D55-1B48-4160-9444-EE7059E8EE6E}"/>
              </a:ext>
            </a:extLst>
          </p:cNvPr>
          <p:cNvSpPr txBox="1"/>
          <p:nvPr/>
        </p:nvSpPr>
        <p:spPr>
          <a:xfrm>
            <a:off x="5791200" y="2194827"/>
            <a:ext cx="7490460" cy="2308324"/>
          </a:xfrm>
          <a:prstGeom prst="rect">
            <a:avLst/>
          </a:prstGeom>
          <a:noFill/>
        </p:spPr>
        <p:txBody>
          <a:bodyPr wrap="square" rtlCol="0">
            <a:spAutoFit/>
          </a:bodyPr>
          <a:lstStyle/>
          <a:p>
            <a:pPr marL="285750" indent="-285750">
              <a:buFontTx/>
              <a:buChar char="-"/>
            </a:pPr>
            <a:r>
              <a:rPr lang="en-US" sz="4800" dirty="0">
                <a:latin typeface="Brandon Grotesque Black" panose="020B0A03020203060202" pitchFamily="34" charset="0"/>
              </a:rPr>
              <a:t>the usual suspects</a:t>
            </a:r>
          </a:p>
          <a:p>
            <a:pPr marL="285750" indent="-285750">
              <a:buFontTx/>
              <a:buChar char="-"/>
            </a:pPr>
            <a:r>
              <a:rPr lang="en-US" sz="4800" dirty="0">
                <a:latin typeface="Brandon Grotesque Black" panose="020B0A03020203060202" pitchFamily="34" charset="0"/>
              </a:rPr>
              <a:t>the unusual suspect</a:t>
            </a:r>
          </a:p>
          <a:p>
            <a:pPr marL="285750" indent="-285750">
              <a:buFontTx/>
              <a:buChar char="-"/>
            </a:pPr>
            <a:r>
              <a:rPr lang="en-US" sz="4800" dirty="0">
                <a:latin typeface="Brandon Grotesque Black" panose="020B0A03020203060202" pitchFamily="34" charset="0"/>
              </a:rPr>
              <a:t>what you might suspect</a:t>
            </a:r>
          </a:p>
        </p:txBody>
      </p:sp>
    </p:spTree>
    <p:extLst>
      <p:ext uri="{BB962C8B-B14F-4D97-AF65-F5344CB8AC3E}">
        <p14:creationId xmlns:p14="http://schemas.microsoft.com/office/powerpoint/2010/main" val="4528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DD1AC-35AB-4D72-A019-1435D0150315}"/>
              </a:ext>
            </a:extLst>
          </p:cNvPr>
          <p:cNvSpPr txBox="1"/>
          <p:nvPr/>
        </p:nvSpPr>
        <p:spPr>
          <a:xfrm>
            <a:off x="225136" y="-474970"/>
            <a:ext cx="12081164" cy="7478970"/>
          </a:xfrm>
          <a:prstGeom prst="rect">
            <a:avLst/>
          </a:prstGeom>
          <a:noFill/>
        </p:spPr>
        <p:txBody>
          <a:bodyPr wrap="square" rtlCol="0">
            <a:spAutoFit/>
          </a:bodyPr>
          <a:lstStyle/>
          <a:p>
            <a:pPr algn="ctr"/>
            <a:r>
              <a:rPr lang="en-US" sz="16000" dirty="0">
                <a:latin typeface="Refuse " panose="00000400000000000000" pitchFamily="2" charset="0"/>
              </a:rPr>
              <a:t>FILE READING N</a:t>
            </a:r>
          </a:p>
          <a:p>
            <a:pPr algn="ctr"/>
            <a:r>
              <a:rPr lang="en-US" sz="16000" dirty="0">
                <a:latin typeface="Refuse " panose="00000400000000000000" pitchFamily="2" charset="0"/>
              </a:rPr>
              <a:t>PARSING</a:t>
            </a:r>
          </a:p>
        </p:txBody>
      </p:sp>
    </p:spTree>
    <p:extLst>
      <p:ext uri="{BB962C8B-B14F-4D97-AF65-F5344CB8AC3E}">
        <p14:creationId xmlns:p14="http://schemas.microsoft.com/office/powerpoint/2010/main" val="1441223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3EDC1-1E71-4BEE-B9A8-5C6CBAAD1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095" y="-153854"/>
            <a:ext cx="9909810" cy="7383067"/>
          </a:xfrm>
          <a:prstGeom prst="rect">
            <a:avLst/>
          </a:prstGeom>
        </p:spPr>
      </p:pic>
    </p:spTree>
    <p:extLst>
      <p:ext uri="{BB962C8B-B14F-4D97-AF65-F5344CB8AC3E}">
        <p14:creationId xmlns:p14="http://schemas.microsoft.com/office/powerpoint/2010/main" val="9150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D97A8A-8191-493B-82EE-047C8B7FEE8E}"/>
              </a:ext>
            </a:extLst>
          </p:cNvPr>
          <p:cNvSpPr txBox="1"/>
          <p:nvPr/>
        </p:nvSpPr>
        <p:spPr>
          <a:xfrm>
            <a:off x="3153889" y="80009"/>
            <a:ext cx="12192000" cy="1015663"/>
          </a:xfrm>
          <a:prstGeom prst="rect">
            <a:avLst/>
          </a:prstGeom>
          <a:noFill/>
        </p:spPr>
        <p:txBody>
          <a:bodyPr wrap="square" rtlCol="0">
            <a:spAutoFit/>
          </a:bodyPr>
          <a:lstStyle/>
          <a:p>
            <a:r>
              <a:rPr lang="en-US" sz="6000" dirty="0">
                <a:latin typeface="Brandon Grotesque Black" panose="020B0A03020203060202" pitchFamily="34" charset="0"/>
              </a:rPr>
              <a:t>https://nodejs.org</a:t>
            </a:r>
          </a:p>
        </p:txBody>
      </p:sp>
      <p:pic>
        <p:nvPicPr>
          <p:cNvPr id="6" name="Picture 5">
            <a:extLst>
              <a:ext uri="{FF2B5EF4-FFF2-40B4-BE49-F238E27FC236}">
                <a16:creationId xmlns:a16="http://schemas.microsoft.com/office/drawing/2014/main" id="{219FFF88-3291-4004-94AF-1CA082CE7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5672"/>
            <a:ext cx="12192000" cy="7002561"/>
          </a:xfrm>
          <a:prstGeom prst="rect">
            <a:avLst/>
          </a:prstGeom>
        </p:spPr>
      </p:pic>
    </p:spTree>
    <p:extLst>
      <p:ext uri="{BB962C8B-B14F-4D97-AF65-F5344CB8AC3E}">
        <p14:creationId xmlns:p14="http://schemas.microsoft.com/office/powerpoint/2010/main" val="201554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EDFACC-9CD7-435F-81BD-7E040E903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3918"/>
            <a:ext cx="12522679" cy="6492732"/>
          </a:xfrm>
          <a:prstGeom prst="rect">
            <a:avLst/>
          </a:prstGeom>
        </p:spPr>
      </p:pic>
      <p:sp>
        <p:nvSpPr>
          <p:cNvPr id="4" name="TextBox 3">
            <a:extLst>
              <a:ext uri="{FF2B5EF4-FFF2-40B4-BE49-F238E27FC236}">
                <a16:creationId xmlns:a16="http://schemas.microsoft.com/office/drawing/2014/main" id="{B4D97A8A-8191-493B-82EE-047C8B7FEE8E}"/>
              </a:ext>
            </a:extLst>
          </p:cNvPr>
          <p:cNvSpPr txBox="1"/>
          <p:nvPr/>
        </p:nvSpPr>
        <p:spPr>
          <a:xfrm>
            <a:off x="330679" y="80010"/>
            <a:ext cx="12192000" cy="1015663"/>
          </a:xfrm>
          <a:prstGeom prst="rect">
            <a:avLst/>
          </a:prstGeom>
          <a:noFill/>
        </p:spPr>
        <p:txBody>
          <a:bodyPr wrap="square" rtlCol="0">
            <a:spAutoFit/>
          </a:bodyPr>
          <a:lstStyle/>
          <a:p>
            <a:r>
              <a:rPr lang="en-US" sz="6000" dirty="0">
                <a:latin typeface="Brandon Grotesque Black" panose="020B0A03020203060202" pitchFamily="34" charset="0"/>
              </a:rPr>
              <a:t>https://www.crowdcast.io/e/dshawaf8</a:t>
            </a:r>
          </a:p>
        </p:txBody>
      </p:sp>
    </p:spTree>
    <p:extLst>
      <p:ext uri="{BB962C8B-B14F-4D97-AF65-F5344CB8AC3E}">
        <p14:creationId xmlns:p14="http://schemas.microsoft.com/office/powerpoint/2010/main" val="88943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DD1AC-35AB-4D72-A019-1435D0150315}"/>
              </a:ext>
            </a:extLst>
          </p:cNvPr>
          <p:cNvSpPr txBox="1"/>
          <p:nvPr/>
        </p:nvSpPr>
        <p:spPr>
          <a:xfrm>
            <a:off x="228600" y="-440115"/>
            <a:ext cx="12081164" cy="7478970"/>
          </a:xfrm>
          <a:prstGeom prst="rect">
            <a:avLst/>
          </a:prstGeom>
          <a:noFill/>
        </p:spPr>
        <p:txBody>
          <a:bodyPr wrap="square" rtlCol="0">
            <a:spAutoFit/>
          </a:bodyPr>
          <a:lstStyle/>
          <a:p>
            <a:pPr algn="ctr"/>
            <a:r>
              <a:rPr lang="en-US" sz="16000" dirty="0">
                <a:latin typeface="Refuse " panose="00000400000000000000" pitchFamily="2" charset="0"/>
              </a:rPr>
              <a:t>IOT FOR YOU AND ME</a:t>
            </a:r>
          </a:p>
        </p:txBody>
      </p:sp>
    </p:spTree>
    <p:extLst>
      <p:ext uri="{BB962C8B-B14F-4D97-AF65-F5344CB8AC3E}">
        <p14:creationId xmlns:p14="http://schemas.microsoft.com/office/powerpoint/2010/main" val="147120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CE5E7B-9A21-43DD-8E65-9343D73D9E60}"/>
              </a:ext>
            </a:extLst>
          </p:cNvPr>
          <p:cNvSpPr txBox="1"/>
          <p:nvPr/>
        </p:nvSpPr>
        <p:spPr>
          <a:xfrm>
            <a:off x="1828800" y="0"/>
            <a:ext cx="11727180" cy="1569660"/>
          </a:xfrm>
          <a:prstGeom prst="rect">
            <a:avLst/>
          </a:prstGeom>
          <a:noFill/>
        </p:spPr>
        <p:txBody>
          <a:bodyPr wrap="square" rtlCol="0">
            <a:spAutoFit/>
          </a:bodyPr>
          <a:lstStyle/>
          <a:p>
            <a:r>
              <a:rPr lang="en-US" sz="9600" dirty="0">
                <a:latin typeface="Brandon Grotesque Black" panose="020B0A03020203060202" pitchFamily="34" charset="0"/>
              </a:rPr>
              <a:t>https://tessel.io/</a:t>
            </a:r>
          </a:p>
        </p:txBody>
      </p:sp>
      <p:pic>
        <p:nvPicPr>
          <p:cNvPr id="5" name="Picture 4">
            <a:extLst>
              <a:ext uri="{FF2B5EF4-FFF2-40B4-BE49-F238E27FC236}">
                <a16:creationId xmlns:a16="http://schemas.microsoft.com/office/drawing/2014/main" id="{8485B6E3-FDE4-4F9E-88D0-9F1003696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437"/>
            <a:ext cx="12226723" cy="6669123"/>
          </a:xfrm>
          <a:prstGeom prst="rect">
            <a:avLst/>
          </a:prstGeom>
        </p:spPr>
      </p:pic>
    </p:spTree>
    <p:extLst>
      <p:ext uri="{BB962C8B-B14F-4D97-AF65-F5344CB8AC3E}">
        <p14:creationId xmlns:p14="http://schemas.microsoft.com/office/powerpoint/2010/main" val="1988440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AA74EA-CECB-40F3-B9CD-8DEF8AAAF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0"/>
            <a:ext cx="12462788" cy="6858000"/>
          </a:xfrm>
          <a:prstGeom prst="rect">
            <a:avLst/>
          </a:prstGeom>
        </p:spPr>
      </p:pic>
    </p:spTree>
    <p:extLst>
      <p:ext uri="{BB962C8B-B14F-4D97-AF65-F5344CB8AC3E}">
        <p14:creationId xmlns:p14="http://schemas.microsoft.com/office/powerpoint/2010/main" val="3801910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9D71C-5768-4BD5-AF21-6E3944C58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8077"/>
            <a:ext cx="12192000" cy="5309923"/>
          </a:xfrm>
          <a:prstGeom prst="rect">
            <a:avLst/>
          </a:prstGeom>
        </p:spPr>
      </p:pic>
      <p:sp>
        <p:nvSpPr>
          <p:cNvPr id="4" name="TextBox 3">
            <a:extLst>
              <a:ext uri="{FF2B5EF4-FFF2-40B4-BE49-F238E27FC236}">
                <a16:creationId xmlns:a16="http://schemas.microsoft.com/office/drawing/2014/main" id="{9ACE5E7B-9A21-43DD-8E65-9343D73D9E60}"/>
              </a:ext>
            </a:extLst>
          </p:cNvPr>
          <p:cNvSpPr txBox="1"/>
          <p:nvPr/>
        </p:nvSpPr>
        <p:spPr>
          <a:xfrm>
            <a:off x="1017270" y="-21583"/>
            <a:ext cx="11727180" cy="1569660"/>
          </a:xfrm>
          <a:prstGeom prst="rect">
            <a:avLst/>
          </a:prstGeom>
          <a:noFill/>
        </p:spPr>
        <p:txBody>
          <a:bodyPr wrap="square" rtlCol="0">
            <a:spAutoFit/>
          </a:bodyPr>
          <a:lstStyle/>
          <a:p>
            <a:r>
              <a:rPr lang="en-US" sz="9600" dirty="0">
                <a:latin typeface="Brandon Grotesque Black" panose="020B0A03020203060202" pitchFamily="34" charset="0"/>
              </a:rPr>
              <a:t>http://johnny-five.io</a:t>
            </a:r>
          </a:p>
        </p:txBody>
      </p:sp>
    </p:spTree>
    <p:extLst>
      <p:ext uri="{BB962C8B-B14F-4D97-AF65-F5344CB8AC3E}">
        <p14:creationId xmlns:p14="http://schemas.microsoft.com/office/powerpoint/2010/main" val="2059934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DD1AC-35AB-4D72-A019-1435D0150315}"/>
              </a:ext>
            </a:extLst>
          </p:cNvPr>
          <p:cNvSpPr txBox="1"/>
          <p:nvPr/>
        </p:nvSpPr>
        <p:spPr>
          <a:xfrm>
            <a:off x="228600" y="314265"/>
            <a:ext cx="12081164" cy="5632311"/>
          </a:xfrm>
          <a:prstGeom prst="rect">
            <a:avLst/>
          </a:prstGeom>
          <a:noFill/>
        </p:spPr>
        <p:txBody>
          <a:bodyPr wrap="square" rtlCol="0">
            <a:spAutoFit/>
          </a:bodyPr>
          <a:lstStyle/>
          <a:p>
            <a:pPr algn="ctr"/>
            <a:r>
              <a:rPr lang="en-US" sz="18000" dirty="0">
                <a:latin typeface="Refuse " panose="00000400000000000000" pitchFamily="2" charset="0"/>
              </a:rPr>
              <a:t>CODING</a:t>
            </a:r>
          </a:p>
          <a:p>
            <a:pPr algn="ctr"/>
            <a:r>
              <a:rPr lang="en-US" sz="18000" dirty="0">
                <a:latin typeface="Refuse " panose="00000400000000000000" pitchFamily="2" charset="0"/>
              </a:rPr>
              <a:t>TIME</a:t>
            </a:r>
          </a:p>
        </p:txBody>
      </p:sp>
    </p:spTree>
    <p:extLst>
      <p:ext uri="{BB962C8B-B14F-4D97-AF65-F5344CB8AC3E}">
        <p14:creationId xmlns:p14="http://schemas.microsoft.com/office/powerpoint/2010/main" val="2364939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DD1AC-35AB-4D72-A019-1435D0150315}"/>
              </a:ext>
            </a:extLst>
          </p:cNvPr>
          <p:cNvSpPr txBox="1"/>
          <p:nvPr/>
        </p:nvSpPr>
        <p:spPr>
          <a:xfrm>
            <a:off x="110836" y="-159306"/>
            <a:ext cx="12081164" cy="7017306"/>
          </a:xfrm>
          <a:prstGeom prst="rect">
            <a:avLst/>
          </a:prstGeom>
          <a:noFill/>
        </p:spPr>
        <p:txBody>
          <a:bodyPr wrap="square" rtlCol="0">
            <a:spAutoFit/>
          </a:bodyPr>
          <a:lstStyle/>
          <a:p>
            <a:pPr algn="ctr"/>
            <a:r>
              <a:rPr lang="en-US" sz="15000" dirty="0">
                <a:latin typeface="Refuse " panose="00000400000000000000" pitchFamily="2" charset="0"/>
              </a:rPr>
              <a:t>REALTIME</a:t>
            </a:r>
          </a:p>
          <a:p>
            <a:pPr algn="ctr"/>
            <a:r>
              <a:rPr lang="en-US" sz="15000" dirty="0">
                <a:latin typeface="Refuse " panose="00000400000000000000" pitchFamily="2" charset="0"/>
              </a:rPr>
              <a:t>VUE N NODE CHAT PWA</a:t>
            </a:r>
          </a:p>
        </p:txBody>
      </p:sp>
    </p:spTree>
    <p:extLst>
      <p:ext uri="{BB962C8B-B14F-4D97-AF65-F5344CB8AC3E}">
        <p14:creationId xmlns:p14="http://schemas.microsoft.com/office/powerpoint/2010/main" val="184070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E44399-C78B-42FB-816B-9F32E6702F95}"/>
              </a:ext>
            </a:extLst>
          </p:cNvPr>
          <p:cNvSpPr txBox="1"/>
          <p:nvPr/>
        </p:nvSpPr>
        <p:spPr>
          <a:xfrm>
            <a:off x="699135" y="1012267"/>
            <a:ext cx="12344400" cy="1200329"/>
          </a:xfrm>
          <a:prstGeom prst="rect">
            <a:avLst/>
          </a:prstGeom>
          <a:noFill/>
        </p:spPr>
        <p:txBody>
          <a:bodyPr wrap="square" rtlCol="0">
            <a:spAutoFit/>
          </a:bodyPr>
          <a:lstStyle/>
          <a:p>
            <a:r>
              <a:rPr lang="en-US" sz="7200" dirty="0">
                <a:latin typeface="Refuse " panose="00000400000000000000" pitchFamily="2" charset="0"/>
              </a:rPr>
              <a:t>TARA Z MANICSIC</a:t>
            </a:r>
          </a:p>
        </p:txBody>
      </p:sp>
      <p:pic>
        <p:nvPicPr>
          <p:cNvPr id="3" name="Picture 2">
            <a:extLst>
              <a:ext uri="{FF2B5EF4-FFF2-40B4-BE49-F238E27FC236}">
                <a16:creationId xmlns:a16="http://schemas.microsoft.com/office/drawing/2014/main" id="{D2DA22EC-5D55-40F1-A3AE-87A34C08D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030971" y="45720"/>
            <a:ext cx="7496061" cy="6858000"/>
          </a:xfrm>
          <a:prstGeom prst="rect">
            <a:avLst/>
          </a:prstGeom>
        </p:spPr>
      </p:pic>
      <p:sp>
        <p:nvSpPr>
          <p:cNvPr id="7" name="TextBox 6">
            <a:extLst>
              <a:ext uri="{FF2B5EF4-FFF2-40B4-BE49-F238E27FC236}">
                <a16:creationId xmlns:a16="http://schemas.microsoft.com/office/drawing/2014/main" id="{F5E9464D-DFAE-479E-920B-F1BDD0682F60}"/>
              </a:ext>
            </a:extLst>
          </p:cNvPr>
          <p:cNvSpPr txBox="1"/>
          <p:nvPr/>
        </p:nvSpPr>
        <p:spPr>
          <a:xfrm>
            <a:off x="699135" y="2212596"/>
            <a:ext cx="7490460" cy="4585871"/>
          </a:xfrm>
          <a:prstGeom prst="rect">
            <a:avLst/>
          </a:prstGeom>
          <a:noFill/>
        </p:spPr>
        <p:txBody>
          <a:bodyPr wrap="square" rtlCol="0">
            <a:spAutoFit/>
          </a:bodyPr>
          <a:lstStyle/>
          <a:p>
            <a:r>
              <a:rPr lang="en-US" sz="4400" dirty="0">
                <a:latin typeface="Brandon Grotesque Black" panose="020B0A03020203060202" pitchFamily="34" charset="0"/>
              </a:rPr>
              <a:t>Developer Advocate – Progress</a:t>
            </a:r>
          </a:p>
          <a:p>
            <a:r>
              <a:rPr lang="en-US" sz="4000" dirty="0">
                <a:latin typeface="Brandon Grotesque Black" panose="020B0A03020203060202" pitchFamily="34" charset="0"/>
              </a:rPr>
              <a:t>Google Developer Expert</a:t>
            </a:r>
          </a:p>
          <a:p>
            <a:endParaRPr lang="en-US" sz="4400" dirty="0">
              <a:latin typeface="Brandon Grotesque Black" panose="020B0A03020203060202" pitchFamily="34" charset="0"/>
            </a:endParaRPr>
          </a:p>
          <a:p>
            <a:r>
              <a:rPr lang="en-US" sz="4000" dirty="0">
                <a:latin typeface="Brandon Grotesque Black" panose="020B0A03020203060202" pitchFamily="34" charset="0"/>
              </a:rPr>
              <a:t>Cincy Women Who Code</a:t>
            </a:r>
          </a:p>
          <a:p>
            <a:r>
              <a:rPr lang="en-US" sz="4000" dirty="0">
                <a:latin typeface="Brandon Grotesque Black" panose="020B0A03020203060202" pitchFamily="34" charset="0"/>
              </a:rPr>
              <a:t>Cincy NodeSchool</a:t>
            </a:r>
          </a:p>
          <a:p>
            <a:r>
              <a:rPr lang="en-US" sz="4000" dirty="0">
                <a:latin typeface="Brandon Grotesque Black" panose="020B0A03020203060202" pitchFamily="34" charset="0"/>
              </a:rPr>
              <a:t>Always Forward w </a:t>
            </a:r>
            <a:r>
              <a:rPr lang="en-US" sz="4000" dirty="0" err="1">
                <a:latin typeface="Brandon Grotesque Black" panose="020B0A03020203060202" pitchFamily="34" charset="0"/>
              </a:rPr>
              <a:t>dshaw</a:t>
            </a:r>
            <a:endParaRPr lang="en-US" sz="4000" dirty="0">
              <a:latin typeface="Brandon Grotesque Black" panose="020B0A03020203060202" pitchFamily="34" charset="0"/>
            </a:endParaRPr>
          </a:p>
          <a:p>
            <a:r>
              <a:rPr lang="en-US" sz="4400" dirty="0">
                <a:latin typeface="Brandon Grotesque Black" panose="020B0A03020203060202" pitchFamily="34" charset="0"/>
              </a:rPr>
              <a:t>@tzmanics</a:t>
            </a:r>
          </a:p>
        </p:txBody>
      </p:sp>
    </p:spTree>
    <p:extLst>
      <p:ext uri="{BB962C8B-B14F-4D97-AF65-F5344CB8AC3E}">
        <p14:creationId xmlns:p14="http://schemas.microsoft.com/office/powerpoint/2010/main" val="242985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tosh-my-gosh_2">
            <a:hlinkClick r:id="" action="ppaction://media"/>
            <a:extLst>
              <a:ext uri="{FF2B5EF4-FFF2-40B4-BE49-F238E27FC236}">
                <a16:creationId xmlns:a16="http://schemas.microsoft.com/office/drawing/2014/main" id="{0F5EDAA1-039A-46F7-922B-BC1BF9D377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3586" y="-127984"/>
            <a:ext cx="10704828" cy="7113968"/>
          </a:xfrm>
          <a:prstGeom prst="rect">
            <a:avLst/>
          </a:prstGeom>
        </p:spPr>
      </p:pic>
    </p:spTree>
    <p:extLst>
      <p:ext uri="{BB962C8B-B14F-4D97-AF65-F5344CB8AC3E}">
        <p14:creationId xmlns:p14="http://schemas.microsoft.com/office/powerpoint/2010/main" val="341473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F004CE-513D-45AC-A748-3F383FEC1485}"/>
              </a:ext>
            </a:extLst>
          </p:cNvPr>
          <p:cNvSpPr/>
          <p:nvPr/>
        </p:nvSpPr>
        <p:spPr>
          <a:xfrm>
            <a:off x="171449" y="3515231"/>
            <a:ext cx="12191999" cy="892552"/>
          </a:xfrm>
          <a:prstGeom prst="rect">
            <a:avLst/>
          </a:prstGeom>
        </p:spPr>
        <p:txBody>
          <a:bodyPr wrap="square">
            <a:spAutoFit/>
          </a:bodyPr>
          <a:lstStyle/>
          <a:p>
            <a:r>
              <a:rPr lang="en-US" sz="5200" dirty="0">
                <a:latin typeface="Brandon Grotesque Black" panose="020B0A03020203060202" pitchFamily="34" charset="0"/>
              </a:rPr>
              <a:t>https://github.com/tzmanics/tosh-my-gosh/</a:t>
            </a:r>
          </a:p>
        </p:txBody>
      </p:sp>
      <p:sp>
        <p:nvSpPr>
          <p:cNvPr id="5" name="Rectangle 4">
            <a:extLst>
              <a:ext uri="{FF2B5EF4-FFF2-40B4-BE49-F238E27FC236}">
                <a16:creationId xmlns:a16="http://schemas.microsoft.com/office/drawing/2014/main" id="{C5845945-E151-4639-A719-588D74E68EE5}"/>
              </a:ext>
            </a:extLst>
          </p:cNvPr>
          <p:cNvSpPr/>
          <p:nvPr/>
        </p:nvSpPr>
        <p:spPr>
          <a:xfrm>
            <a:off x="697228" y="1635175"/>
            <a:ext cx="12191999" cy="1446550"/>
          </a:xfrm>
          <a:prstGeom prst="rect">
            <a:avLst/>
          </a:prstGeom>
        </p:spPr>
        <p:txBody>
          <a:bodyPr wrap="square">
            <a:spAutoFit/>
          </a:bodyPr>
          <a:lstStyle/>
          <a:p>
            <a:r>
              <a:rPr lang="en-US" sz="8800" dirty="0">
                <a:latin typeface="Brandon Grotesque Black" panose="020B0A03020203060202" pitchFamily="34" charset="0"/>
              </a:rPr>
              <a:t>https://bit.ly/2z4xDbD</a:t>
            </a:r>
          </a:p>
        </p:txBody>
      </p:sp>
    </p:spTree>
    <p:extLst>
      <p:ext uri="{BB962C8B-B14F-4D97-AF65-F5344CB8AC3E}">
        <p14:creationId xmlns:p14="http://schemas.microsoft.com/office/powerpoint/2010/main" val="2203943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EA362-1B3D-4797-8A65-5BCEE73A0A16}"/>
              </a:ext>
            </a:extLst>
          </p:cNvPr>
          <p:cNvSpPr txBox="1"/>
          <p:nvPr/>
        </p:nvSpPr>
        <p:spPr>
          <a:xfrm>
            <a:off x="6096000" y="0"/>
            <a:ext cx="6096000" cy="5509200"/>
          </a:xfrm>
          <a:prstGeom prst="rect">
            <a:avLst/>
          </a:prstGeom>
          <a:noFill/>
        </p:spPr>
        <p:txBody>
          <a:bodyPr wrap="square" rtlCol="0">
            <a:spAutoFit/>
          </a:bodyPr>
          <a:lstStyle/>
          <a:p>
            <a:pPr algn="ctr"/>
            <a:r>
              <a:rPr lang="en-US" sz="8800" dirty="0">
                <a:latin typeface="Refuse " panose="00000400000000000000" pitchFamily="2" charset="0"/>
              </a:rPr>
              <a:t>THANK YOU</a:t>
            </a:r>
            <a:r>
              <a:rPr lang="en-US" sz="8800" dirty="0">
                <a:latin typeface="Open Sans Extrabold" panose="020B0906030804020204" pitchFamily="34" charset="0"/>
                <a:ea typeface="Open Sans Extrabold" panose="020B0906030804020204" pitchFamily="34" charset="0"/>
                <a:cs typeface="Open Sans Extrabold" panose="020B0906030804020204" pitchFamily="34" charset="0"/>
              </a:rPr>
              <a:t>?</a:t>
            </a:r>
          </a:p>
          <a:p>
            <a:pPr algn="ctr"/>
            <a:r>
              <a:rPr lang="en-US" sz="8800" dirty="0">
                <a:latin typeface="Refuse " panose="00000400000000000000" pitchFamily="2" charset="0"/>
              </a:rPr>
              <a:t>OH YOU</a:t>
            </a:r>
            <a:r>
              <a:rPr lang="en-US" sz="8800" dirty="0">
                <a:latin typeface="Open Sans Extrabold" panose="020B0906030804020204" pitchFamily="34" charset="0"/>
                <a:ea typeface="Open Sans Extrabold" panose="020B0906030804020204" pitchFamily="34" charset="0"/>
                <a:cs typeface="Open Sans Extrabold" panose="020B0906030804020204" pitchFamily="34" charset="0"/>
              </a:rPr>
              <a:t>’</a:t>
            </a:r>
            <a:r>
              <a:rPr lang="en-US" sz="8800" dirty="0">
                <a:latin typeface="Refuse " panose="00000400000000000000" pitchFamily="2" charset="0"/>
              </a:rPr>
              <a:t>RE</a:t>
            </a:r>
          </a:p>
          <a:p>
            <a:pPr algn="ctr"/>
            <a:r>
              <a:rPr lang="en-US" sz="8800" dirty="0">
                <a:latin typeface="Refuse " panose="00000400000000000000" pitchFamily="2" charset="0"/>
              </a:rPr>
              <a:t>WELCOME</a:t>
            </a:r>
            <a:r>
              <a:rPr lang="en-US" sz="8800" dirty="0">
                <a:latin typeface="Open Sans Extrabold" panose="020B0906030804020204" pitchFamily="34" charset="0"/>
                <a:ea typeface="Open Sans Extrabold" panose="020B0906030804020204" pitchFamily="34" charset="0"/>
                <a:cs typeface="Open Sans Extrabold" panose="020B0906030804020204" pitchFamily="34" charset="0"/>
              </a:rPr>
              <a:t>!</a:t>
            </a:r>
          </a:p>
        </p:txBody>
      </p:sp>
      <p:sp>
        <p:nvSpPr>
          <p:cNvPr id="2" name="TextBox 1">
            <a:extLst>
              <a:ext uri="{FF2B5EF4-FFF2-40B4-BE49-F238E27FC236}">
                <a16:creationId xmlns:a16="http://schemas.microsoft.com/office/drawing/2014/main" id="{36986D55-1B48-4160-9444-EE7059E8EE6E}"/>
              </a:ext>
            </a:extLst>
          </p:cNvPr>
          <p:cNvSpPr txBox="1"/>
          <p:nvPr/>
        </p:nvSpPr>
        <p:spPr>
          <a:xfrm>
            <a:off x="6279619" y="5165229"/>
            <a:ext cx="7490460" cy="1094530"/>
          </a:xfrm>
          <a:prstGeom prst="rect">
            <a:avLst/>
          </a:prstGeom>
          <a:noFill/>
        </p:spPr>
        <p:txBody>
          <a:bodyPr wrap="square" rtlCol="0">
            <a:spAutoFit/>
          </a:bodyPr>
          <a:lstStyle/>
          <a:p>
            <a:pPr>
              <a:lnSpc>
                <a:spcPts val="8500"/>
              </a:lnSpc>
            </a:pPr>
            <a:r>
              <a:rPr lang="en-US" sz="4800" dirty="0">
                <a:latin typeface="Brandon Grotesque Black" panose="020B0A03020203060202" pitchFamily="34" charset="0"/>
              </a:rPr>
              <a:t>SLIDES @TZMANICS</a:t>
            </a:r>
          </a:p>
        </p:txBody>
      </p:sp>
      <p:pic>
        <p:nvPicPr>
          <p:cNvPr id="5" name="Picture 4">
            <a:extLst>
              <a:ext uri="{FF2B5EF4-FFF2-40B4-BE49-F238E27FC236}">
                <a16:creationId xmlns:a16="http://schemas.microsoft.com/office/drawing/2014/main" id="{FE54A32A-4796-4644-9523-F27C703D8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1080"/>
            <a:ext cx="6096000" cy="10822414"/>
          </a:xfrm>
          <a:prstGeom prst="rect">
            <a:avLst/>
          </a:prstGeom>
        </p:spPr>
      </p:pic>
    </p:spTree>
    <p:extLst>
      <p:ext uri="{BB962C8B-B14F-4D97-AF65-F5344CB8AC3E}">
        <p14:creationId xmlns:p14="http://schemas.microsoft.com/office/powerpoint/2010/main" val="202214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EA362-1B3D-4797-8A65-5BCEE73A0A16}"/>
              </a:ext>
            </a:extLst>
          </p:cNvPr>
          <p:cNvSpPr txBox="1"/>
          <p:nvPr/>
        </p:nvSpPr>
        <p:spPr>
          <a:xfrm>
            <a:off x="331470" y="1225689"/>
            <a:ext cx="7490460" cy="5632311"/>
          </a:xfrm>
          <a:prstGeom prst="rect">
            <a:avLst/>
          </a:prstGeom>
          <a:noFill/>
        </p:spPr>
        <p:txBody>
          <a:bodyPr wrap="square" rtlCol="0">
            <a:spAutoFit/>
          </a:bodyPr>
          <a:lstStyle/>
          <a:p>
            <a:r>
              <a:rPr lang="en-US" sz="12000" dirty="0">
                <a:latin typeface="Refuse " panose="00000400000000000000" pitchFamily="2" charset="0"/>
              </a:rPr>
              <a:t>THE USUAL SUSPECTS</a:t>
            </a:r>
          </a:p>
        </p:txBody>
      </p:sp>
      <p:sp>
        <p:nvSpPr>
          <p:cNvPr id="2" name="TextBox 1">
            <a:extLst>
              <a:ext uri="{FF2B5EF4-FFF2-40B4-BE49-F238E27FC236}">
                <a16:creationId xmlns:a16="http://schemas.microsoft.com/office/drawing/2014/main" id="{36986D55-1B48-4160-9444-EE7059E8EE6E}"/>
              </a:ext>
            </a:extLst>
          </p:cNvPr>
          <p:cNvSpPr txBox="1"/>
          <p:nvPr/>
        </p:nvSpPr>
        <p:spPr>
          <a:xfrm>
            <a:off x="5779770" y="1733520"/>
            <a:ext cx="7490460" cy="2308324"/>
          </a:xfrm>
          <a:prstGeom prst="rect">
            <a:avLst/>
          </a:prstGeom>
          <a:noFill/>
        </p:spPr>
        <p:txBody>
          <a:bodyPr wrap="square" rtlCol="0">
            <a:spAutoFit/>
          </a:bodyPr>
          <a:lstStyle/>
          <a:p>
            <a:pPr marL="285750" indent="-285750">
              <a:buFontTx/>
              <a:buChar char="-"/>
            </a:pPr>
            <a:r>
              <a:rPr lang="en-US" sz="4800" dirty="0">
                <a:latin typeface="Brandon Grotesque Black" panose="020B0A03020203060202" pitchFamily="34" charset="0"/>
              </a:rPr>
              <a:t>microservices</a:t>
            </a:r>
          </a:p>
          <a:p>
            <a:pPr marL="285750" indent="-285750">
              <a:buFontTx/>
              <a:buChar char="-"/>
            </a:pPr>
            <a:r>
              <a:rPr lang="en-US" sz="4800" dirty="0">
                <a:latin typeface="Brandon Grotesque Black" panose="020B0A03020203060202" pitchFamily="34" charset="0"/>
              </a:rPr>
              <a:t>backend</a:t>
            </a:r>
          </a:p>
          <a:p>
            <a:pPr marL="285750" indent="-285750">
              <a:buFontTx/>
              <a:buChar char="-"/>
            </a:pPr>
            <a:r>
              <a:rPr lang="en-US" sz="4800" dirty="0">
                <a:latin typeface="Brandon Grotesque Black" panose="020B0A03020203060202" pitchFamily="34" charset="0"/>
              </a:rPr>
              <a:t>backend microservices</a:t>
            </a:r>
          </a:p>
        </p:txBody>
      </p:sp>
    </p:spTree>
    <p:extLst>
      <p:ext uri="{BB962C8B-B14F-4D97-AF65-F5344CB8AC3E}">
        <p14:creationId xmlns:p14="http://schemas.microsoft.com/office/powerpoint/2010/main" val="192264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EA362-1B3D-4797-8A65-5BCEE73A0A16}"/>
              </a:ext>
            </a:extLst>
          </p:cNvPr>
          <p:cNvSpPr txBox="1"/>
          <p:nvPr/>
        </p:nvSpPr>
        <p:spPr>
          <a:xfrm>
            <a:off x="4048125" y="1687354"/>
            <a:ext cx="8143875" cy="5170646"/>
          </a:xfrm>
          <a:prstGeom prst="rect">
            <a:avLst/>
          </a:prstGeom>
          <a:noFill/>
        </p:spPr>
        <p:txBody>
          <a:bodyPr wrap="square" rtlCol="0">
            <a:spAutoFit/>
          </a:bodyPr>
          <a:lstStyle/>
          <a:p>
            <a:pPr algn="r"/>
            <a:r>
              <a:rPr lang="en-US" sz="11000" dirty="0">
                <a:latin typeface="Refuse " panose="00000400000000000000" pitchFamily="2" charset="0"/>
              </a:rPr>
              <a:t>THE UNUSUAL SUSPECTS</a:t>
            </a:r>
          </a:p>
        </p:txBody>
      </p:sp>
      <p:sp>
        <p:nvSpPr>
          <p:cNvPr id="2" name="TextBox 1">
            <a:extLst>
              <a:ext uri="{FF2B5EF4-FFF2-40B4-BE49-F238E27FC236}">
                <a16:creationId xmlns:a16="http://schemas.microsoft.com/office/drawing/2014/main" id="{36986D55-1B48-4160-9444-EE7059E8EE6E}"/>
              </a:ext>
            </a:extLst>
          </p:cNvPr>
          <p:cNvSpPr txBox="1"/>
          <p:nvPr/>
        </p:nvSpPr>
        <p:spPr>
          <a:xfrm>
            <a:off x="302895" y="0"/>
            <a:ext cx="7490460" cy="6544740"/>
          </a:xfrm>
          <a:prstGeom prst="rect">
            <a:avLst/>
          </a:prstGeom>
          <a:noFill/>
        </p:spPr>
        <p:txBody>
          <a:bodyPr wrap="square" rtlCol="0">
            <a:spAutoFit/>
          </a:bodyPr>
          <a:lstStyle/>
          <a:p>
            <a:pPr marL="285750" indent="-285750">
              <a:lnSpc>
                <a:spcPts val="8500"/>
              </a:lnSpc>
              <a:buFontTx/>
              <a:buChar char="-"/>
            </a:pPr>
            <a:r>
              <a:rPr lang="en-US" sz="4800" dirty="0">
                <a:latin typeface="Brandon Grotesque Black" panose="020B0A03020203060202" pitchFamily="34" charset="0"/>
              </a:rPr>
              <a:t>realtime apps</a:t>
            </a:r>
          </a:p>
          <a:p>
            <a:pPr marL="285750" indent="-285750">
              <a:lnSpc>
                <a:spcPts val="8500"/>
              </a:lnSpc>
              <a:buFontTx/>
              <a:buChar char="-"/>
            </a:pPr>
            <a:r>
              <a:rPr lang="en-US" sz="4800" dirty="0">
                <a:latin typeface="Brandon Grotesque Black" panose="020B0A03020203060202" pitchFamily="34" charset="0"/>
              </a:rPr>
              <a:t>games</a:t>
            </a:r>
          </a:p>
          <a:p>
            <a:pPr marL="285750" indent="-285750">
              <a:lnSpc>
                <a:spcPts val="8500"/>
              </a:lnSpc>
              <a:buFontTx/>
              <a:buChar char="-"/>
            </a:pPr>
            <a:r>
              <a:rPr lang="en-US" sz="4800" dirty="0">
                <a:latin typeface="Brandon Grotesque Black" panose="020B0A03020203060202" pitchFamily="34" charset="0"/>
              </a:rPr>
              <a:t>machine learning</a:t>
            </a:r>
          </a:p>
          <a:p>
            <a:pPr marL="285750" indent="-285750">
              <a:lnSpc>
                <a:spcPts val="8500"/>
              </a:lnSpc>
              <a:buFontTx/>
              <a:buChar char="-"/>
            </a:pPr>
            <a:r>
              <a:rPr lang="en-US" sz="4800" dirty="0">
                <a:latin typeface="Brandon Grotesque Black" panose="020B0A03020203060202" pitchFamily="34" charset="0"/>
              </a:rPr>
              <a:t>universal rendering</a:t>
            </a:r>
          </a:p>
          <a:p>
            <a:pPr marL="285750" indent="-285750">
              <a:lnSpc>
                <a:spcPts val="8500"/>
              </a:lnSpc>
              <a:buFontTx/>
              <a:buChar char="-"/>
            </a:pPr>
            <a:r>
              <a:rPr lang="en-US" sz="4800" dirty="0">
                <a:latin typeface="Brandon Grotesque Black" panose="020B0A03020203060202" pitchFamily="34" charset="0"/>
              </a:rPr>
              <a:t>file reading/parsing</a:t>
            </a:r>
          </a:p>
          <a:p>
            <a:pPr marL="285750" indent="-285750">
              <a:lnSpc>
                <a:spcPts val="8500"/>
              </a:lnSpc>
              <a:buFontTx/>
              <a:buChar char="-"/>
            </a:pPr>
            <a:r>
              <a:rPr lang="en-US" sz="4800" dirty="0" err="1">
                <a:latin typeface="Brandon Grotesque Black" panose="020B0A03020203060202" pitchFamily="34" charset="0"/>
              </a:rPr>
              <a:t>iot</a:t>
            </a:r>
            <a:endParaRPr lang="en-US" sz="4800" dirty="0">
              <a:latin typeface="Brandon Grotesque Black" panose="020B0A03020203060202" pitchFamily="34" charset="0"/>
            </a:endParaRPr>
          </a:p>
        </p:txBody>
      </p:sp>
    </p:spTree>
    <p:extLst>
      <p:ext uri="{BB962C8B-B14F-4D97-AF65-F5344CB8AC3E}">
        <p14:creationId xmlns:p14="http://schemas.microsoft.com/office/powerpoint/2010/main" val="284454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DD1AC-35AB-4D72-A019-1435D0150315}"/>
              </a:ext>
            </a:extLst>
          </p:cNvPr>
          <p:cNvSpPr txBox="1"/>
          <p:nvPr/>
        </p:nvSpPr>
        <p:spPr>
          <a:xfrm>
            <a:off x="228600" y="314265"/>
            <a:ext cx="12081164" cy="5632311"/>
          </a:xfrm>
          <a:prstGeom prst="rect">
            <a:avLst/>
          </a:prstGeom>
          <a:noFill/>
        </p:spPr>
        <p:txBody>
          <a:bodyPr wrap="square" rtlCol="0">
            <a:spAutoFit/>
          </a:bodyPr>
          <a:lstStyle/>
          <a:p>
            <a:pPr algn="ctr"/>
            <a:r>
              <a:rPr lang="en-US" sz="18000" dirty="0">
                <a:latin typeface="Refuse " panose="00000400000000000000" pitchFamily="2" charset="0"/>
              </a:rPr>
              <a:t>FOR</a:t>
            </a:r>
          </a:p>
          <a:p>
            <a:pPr algn="ctr"/>
            <a:r>
              <a:rPr lang="en-US" sz="18000" dirty="0">
                <a:latin typeface="Refuse " panose="00000400000000000000" pitchFamily="2" charset="0"/>
              </a:rPr>
              <a:t>REALTIME</a:t>
            </a:r>
          </a:p>
        </p:txBody>
      </p:sp>
    </p:spTree>
    <p:extLst>
      <p:ext uri="{BB962C8B-B14F-4D97-AF65-F5344CB8AC3E}">
        <p14:creationId xmlns:p14="http://schemas.microsoft.com/office/powerpoint/2010/main" val="1974326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A80A46-82D9-4096-8315-5B21BAAEF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6"/>
            <a:ext cx="12192000" cy="6849687"/>
          </a:xfrm>
          <a:prstGeom prst="rect">
            <a:avLst/>
          </a:prstGeom>
        </p:spPr>
      </p:pic>
    </p:spTree>
    <p:extLst>
      <p:ext uri="{BB962C8B-B14F-4D97-AF65-F5344CB8AC3E}">
        <p14:creationId xmlns:p14="http://schemas.microsoft.com/office/powerpoint/2010/main" val="16729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FCEE88-C7DA-4BED-8721-3E98A2325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374" y="0"/>
            <a:ext cx="9537251" cy="6858000"/>
          </a:xfrm>
          <a:prstGeom prst="rect">
            <a:avLst/>
          </a:prstGeom>
        </p:spPr>
      </p:pic>
      <p:sp>
        <p:nvSpPr>
          <p:cNvPr id="5" name="TextBox 4">
            <a:extLst>
              <a:ext uri="{FF2B5EF4-FFF2-40B4-BE49-F238E27FC236}">
                <a16:creationId xmlns:a16="http://schemas.microsoft.com/office/drawing/2014/main" id="{AD4DF5A1-D2D3-4E59-9A69-045408C91F59}"/>
              </a:ext>
            </a:extLst>
          </p:cNvPr>
          <p:cNvSpPr txBox="1"/>
          <p:nvPr/>
        </p:nvSpPr>
        <p:spPr>
          <a:xfrm>
            <a:off x="4118609" y="0"/>
            <a:ext cx="3954780" cy="830997"/>
          </a:xfrm>
          <a:prstGeom prst="rect">
            <a:avLst/>
          </a:prstGeom>
          <a:noFill/>
        </p:spPr>
        <p:txBody>
          <a:bodyPr wrap="square" rtlCol="0">
            <a:spAutoFit/>
          </a:bodyPr>
          <a:lstStyle/>
          <a:p>
            <a:r>
              <a:rPr lang="en-US" sz="2400" dirty="0">
                <a:solidFill>
                  <a:schemeClr val="bg1"/>
                </a:solidFill>
              </a:rPr>
              <a:t>http://drawwithme.herokuapp.com</a:t>
            </a:r>
          </a:p>
        </p:txBody>
      </p:sp>
    </p:spTree>
    <p:extLst>
      <p:ext uri="{BB962C8B-B14F-4D97-AF65-F5344CB8AC3E}">
        <p14:creationId xmlns:p14="http://schemas.microsoft.com/office/powerpoint/2010/main" val="322989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DD1AC-35AB-4D72-A019-1435D0150315}"/>
              </a:ext>
            </a:extLst>
          </p:cNvPr>
          <p:cNvSpPr txBox="1"/>
          <p:nvPr/>
        </p:nvSpPr>
        <p:spPr>
          <a:xfrm>
            <a:off x="110836" y="-474970"/>
            <a:ext cx="12081164" cy="7478970"/>
          </a:xfrm>
          <a:prstGeom prst="rect">
            <a:avLst/>
          </a:prstGeom>
          <a:noFill/>
        </p:spPr>
        <p:txBody>
          <a:bodyPr wrap="square" rtlCol="0">
            <a:spAutoFit/>
          </a:bodyPr>
          <a:lstStyle/>
          <a:p>
            <a:pPr algn="ctr"/>
            <a:r>
              <a:rPr lang="en-US" sz="16000" dirty="0">
                <a:latin typeface="Refuse " panose="00000400000000000000" pitchFamily="2" charset="0"/>
              </a:rPr>
              <a:t>ITS ALL FUN AND GAMES</a:t>
            </a:r>
          </a:p>
        </p:txBody>
      </p:sp>
    </p:spTree>
    <p:extLst>
      <p:ext uri="{BB962C8B-B14F-4D97-AF65-F5344CB8AC3E}">
        <p14:creationId xmlns:p14="http://schemas.microsoft.com/office/powerpoint/2010/main" val="840882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639</Words>
  <Application>Microsoft Office PowerPoint</Application>
  <PresentationFormat>Widescreen</PresentationFormat>
  <Paragraphs>136</Paragraphs>
  <Slides>32</Slides>
  <Notes>29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Brandon Grotesque Black</vt:lpstr>
      <vt:lpstr>Calibri</vt:lpstr>
      <vt:lpstr>Calibri Light</vt:lpstr>
      <vt:lpstr>Open Sans Extrabold</vt:lpstr>
      <vt:lpstr>Refuse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Tara Manicsic</dc:creator>
  <cp:lastModifiedBy>Tara Manicsic</cp:lastModifiedBy>
  <cp:revision>37</cp:revision>
  <dcterms:created xsi:type="dcterms:W3CDTF">2018-10-25T20:21:56Z</dcterms:created>
  <dcterms:modified xsi:type="dcterms:W3CDTF">2018-11-14T10:53:43Z</dcterms:modified>
</cp:coreProperties>
</file>